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5" d="100"/>
          <a:sy n="135"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r" rtl="0">
              <a:spcBef>
                <a:spcPts val="0"/>
              </a:spcBef>
              <a:spcAft>
                <a:spcPts val="0"/>
              </a:spcAft>
              <a:defRPr/>
            </a:lvl2pPr>
            <a:lvl3pPr marL="914400" marR="0" indent="0" algn="r" rtl="0">
              <a:spcBef>
                <a:spcPts val="0"/>
              </a:spcBef>
              <a:spcAft>
                <a:spcPts val="0"/>
              </a:spcAft>
              <a:defRPr/>
            </a:lvl3pPr>
            <a:lvl4pPr marL="1371600" marR="0" indent="0" algn="r" rtl="0">
              <a:spcBef>
                <a:spcPts val="0"/>
              </a:spcBef>
              <a:spcAft>
                <a:spcPts val="0"/>
              </a:spcAft>
              <a:defRPr/>
            </a:lvl4pPr>
            <a:lvl5pPr marL="18288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r" rtl="0">
              <a:spcBef>
                <a:spcPts val="0"/>
              </a:spcBef>
              <a:spcAft>
                <a:spcPts val="0"/>
              </a:spcAft>
              <a:defRPr/>
            </a:lvl2pPr>
            <a:lvl3pPr marL="914400" marR="0" indent="0" algn="r" rtl="0">
              <a:spcBef>
                <a:spcPts val="0"/>
              </a:spcBef>
              <a:spcAft>
                <a:spcPts val="0"/>
              </a:spcAft>
              <a:defRPr/>
            </a:lvl3pPr>
            <a:lvl4pPr marL="1371600" marR="0" indent="0" algn="r" rtl="0">
              <a:spcBef>
                <a:spcPts val="0"/>
              </a:spcBef>
              <a:spcAft>
                <a:spcPts val="0"/>
              </a:spcAft>
              <a:defRPr/>
            </a:lvl4pPr>
            <a:lvl5pPr marL="18288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r" rtl="0">
              <a:spcBef>
                <a:spcPts val="0"/>
              </a:spcBef>
              <a:spcAft>
                <a:spcPts val="0"/>
              </a:spcAft>
              <a:defRPr/>
            </a:lvl2pPr>
            <a:lvl3pPr marL="914400" marR="0" indent="0" algn="r" rtl="0">
              <a:spcBef>
                <a:spcPts val="0"/>
              </a:spcBef>
              <a:spcAft>
                <a:spcPts val="0"/>
              </a:spcAft>
              <a:defRPr/>
            </a:lvl3pPr>
            <a:lvl4pPr marL="1371600" marR="0" indent="0" algn="r" rtl="0">
              <a:spcBef>
                <a:spcPts val="0"/>
              </a:spcBef>
              <a:spcAft>
                <a:spcPts val="0"/>
              </a:spcAft>
              <a:defRPr/>
            </a:lvl4pPr>
            <a:lvl5pPr marL="18288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36771172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 name="Shape 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a:solidFill>
                  <a:schemeClr val="dk1"/>
                </a:solidFill>
              </a:rPr>
              <a:t>Our accepted paper </a:t>
            </a:r>
            <a:r>
              <a:rPr lang="en-US" sz="1200" b="0" i="0" u="none" strike="noStrike" cap="none" baseline="0">
                <a:solidFill>
                  <a:schemeClr val="dk1"/>
                </a:solidFill>
                <a:latin typeface="Arial"/>
                <a:ea typeface="Arial"/>
                <a:cs typeface="Arial"/>
                <a:sym typeface="Arial"/>
              </a:rPr>
              <a:t>is “automatic posing of a meshed human model using point clouds”. Bo Fu is from uky.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US" sz="1200">
                <a:solidFill>
                  <a:schemeClr val="dk1"/>
                </a:solidFill>
              </a:rPr>
              <a:t>Posing has two stages, elastic force is computed in the same way in both stages, but alignment force is computed differently during the posing process. The initial alignment stage reduces distance between corresponding points. Intuitively, it takes the alignment force as spring force between matched points. The left image shows results of initial alignment. The second stage is point cloud alignment, which minimizes Hausdorff distance from the point cloud to the template. The right hand image shows result after point cloud alignment.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a:solidFill>
                  <a:schemeClr val="dk1"/>
                </a:solidFill>
              </a:rPr>
              <a:t>Control mesh is converted to a volume mesh, which is required by invertible FEM. </a:t>
            </a:r>
            <a:r>
              <a:rPr lang="en-US" sz="1200" b="0" i="0" u="none" strike="noStrike" cap="none" baseline="0">
                <a:solidFill>
                  <a:schemeClr val="dk1"/>
                </a:solidFill>
                <a:latin typeface="Arial"/>
                <a:ea typeface="Arial"/>
                <a:cs typeface="Arial"/>
                <a:sym typeface="Arial"/>
              </a:rPr>
              <a:t>Note, the weight can be precomputed to save </a:t>
            </a:r>
            <a:r>
              <a:rPr lang="en-US" sz="1200">
                <a:solidFill>
                  <a:schemeClr val="dk1"/>
                </a:solidFill>
              </a:rPr>
              <a:t>time</a:t>
            </a:r>
          </a:p>
        </p:txBody>
      </p:sp>
      <p:sp>
        <p:nvSpPr>
          <p:cNvPr id="172" name="Shape 1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Here comes the experimental results. We tried data sets from various sources. </a:t>
            </a:r>
            <a:r>
              <a:rPr lang="en-US" sz="1200">
                <a:solidFill>
                  <a:schemeClr val="dk1"/>
                </a:solidFill>
              </a:rPr>
              <a:t>The first</a:t>
            </a:r>
            <a:r>
              <a:rPr lang="en-US" sz="1200" b="0" i="0" u="none" strike="noStrike" cap="none" baseline="0">
                <a:solidFill>
                  <a:schemeClr val="dk1"/>
                </a:solidFill>
                <a:latin typeface="Arial"/>
                <a:ea typeface="Arial"/>
                <a:cs typeface="Arial"/>
                <a:sym typeface="Arial"/>
              </a:rPr>
              <a:t> one shows data collected by three Kinect sensors. They are placed with 120 degree separation. We can see that the output of Kinect is really noisy. And there are misalignment and occlusion. In the third image, </a:t>
            </a:r>
            <a:r>
              <a:rPr lang="en-US" sz="1200">
                <a:solidFill>
                  <a:schemeClr val="dk1"/>
                </a:solidFill>
              </a:rPr>
              <a:t>w</a:t>
            </a:r>
            <a:r>
              <a:rPr lang="en-US" sz="1200" b="0" i="0" u="none" strike="noStrike" cap="none" baseline="0">
                <a:solidFill>
                  <a:schemeClr val="dk1"/>
                </a:solidFill>
                <a:latin typeface="Arial"/>
                <a:ea typeface="Arial"/>
                <a:cs typeface="Arial"/>
                <a:sym typeface="Arial"/>
              </a:rPr>
              <a:t>e downsampled the Kinect output to point cloud with 20K points, and applied our method. </a:t>
            </a:r>
            <a:r>
              <a:rPr lang="en-US" sz="1200">
                <a:solidFill>
                  <a:schemeClr val="dk1"/>
                </a:solidFill>
              </a:rPr>
              <a:t>The fourth</a:t>
            </a:r>
            <a:r>
              <a:rPr lang="en-US" sz="1200" b="0" i="0" u="none" strike="noStrike" cap="none" baseline="0">
                <a:solidFill>
                  <a:schemeClr val="dk1"/>
                </a:solidFill>
                <a:latin typeface="Arial"/>
                <a:ea typeface="Arial"/>
                <a:cs typeface="Arial"/>
                <a:sym typeface="Arial"/>
              </a:rPr>
              <a:t> images shows the deformed template overlapped with the input. And the </a:t>
            </a:r>
            <a:r>
              <a:rPr lang="en-US" sz="1200">
                <a:solidFill>
                  <a:schemeClr val="dk1"/>
                </a:solidFill>
              </a:rPr>
              <a:t>last</a:t>
            </a:r>
            <a:r>
              <a:rPr lang="en-US" sz="1200" b="0" i="0" u="none" strike="noStrike" cap="none" baseline="0">
                <a:solidFill>
                  <a:schemeClr val="dk1"/>
                </a:solidFill>
                <a:latin typeface="Arial"/>
                <a:ea typeface="Arial"/>
                <a:cs typeface="Arial"/>
                <a:sym typeface="Arial"/>
              </a:rPr>
              <a:t> image shows the output.</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Here are more results with different poses.</a:t>
            </a:r>
            <a:r>
              <a:rPr lang="en-US" sz="1200">
                <a:solidFill>
                  <a:schemeClr val="dk1"/>
                </a:solidFill>
              </a:rPr>
              <a:t> The top on</a:t>
            </a:r>
            <a:r>
              <a:rPr lang="en-US" sz="1200" b="0" i="0" u="none" strike="noStrike" cap="none" baseline="0">
                <a:solidFill>
                  <a:schemeClr val="dk1"/>
                </a:solidFill>
                <a:latin typeface="Arial"/>
                <a:ea typeface="Arial"/>
                <a:cs typeface="Arial"/>
                <a:sym typeface="Arial"/>
              </a:rPr>
              <a:t>e is walking. </a:t>
            </a:r>
            <a:r>
              <a:rPr lang="en-US" sz="1200">
                <a:solidFill>
                  <a:schemeClr val="dk1"/>
                </a:solidFill>
              </a:rPr>
              <a:t>The bottom one</a:t>
            </a:r>
            <a:r>
              <a:rPr lang="en-US" sz="1200" b="0" i="0" u="none" strike="noStrike" cap="none" baseline="0">
                <a:solidFill>
                  <a:schemeClr val="dk1"/>
                </a:solidFill>
                <a:latin typeface="Arial"/>
                <a:ea typeface="Arial"/>
                <a:cs typeface="Arial"/>
                <a:sym typeface="Arial"/>
              </a:rPr>
              <a:t> is crouching. Notice that for the crouching case,</a:t>
            </a:r>
            <a:r>
              <a:rPr lang="en-US" sz="1200">
                <a:solidFill>
                  <a:schemeClr val="dk1"/>
                </a:solidFill>
              </a:rPr>
              <a:t> there is a </a:t>
            </a:r>
            <a:r>
              <a:rPr lang="en-US" sz="1200" b="0" i="0" u="none" strike="noStrike" cap="none" baseline="0">
                <a:solidFill>
                  <a:schemeClr val="dk1"/>
                </a:solidFill>
                <a:latin typeface="Arial"/>
                <a:ea typeface="Arial"/>
                <a:cs typeface="Arial"/>
                <a:sym typeface="Arial"/>
              </a:rPr>
              <a:t>large gap between two views. And the </a:t>
            </a:r>
            <a:r>
              <a:rPr lang="en-US" sz="1200">
                <a:solidFill>
                  <a:schemeClr val="dk1"/>
                </a:solidFill>
              </a:rPr>
              <a:t>right </a:t>
            </a:r>
            <a:r>
              <a:rPr lang="en-US" sz="1200" b="0" i="0" u="none" strike="noStrike" cap="none" baseline="0">
                <a:solidFill>
                  <a:schemeClr val="dk1"/>
                </a:solidFill>
                <a:latin typeface="Arial"/>
                <a:ea typeface="Arial"/>
                <a:cs typeface="Arial"/>
                <a:sym typeface="Arial"/>
              </a:rPr>
              <a:t>knee is missing.</a:t>
            </a:r>
          </a:p>
        </p:txBody>
      </p:sp>
      <p:sp>
        <p:nvSpPr>
          <p:cNvPr id="193" name="Shape 1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Two more poses. Different </a:t>
            </a:r>
            <a:r>
              <a:rPr lang="en-US" sz="1200">
                <a:solidFill>
                  <a:schemeClr val="dk1"/>
                </a:solidFill>
              </a:rPr>
              <a:t>from</a:t>
            </a:r>
            <a:r>
              <a:rPr lang="en-US" sz="1200" b="0" i="0" u="none" strike="noStrike" cap="none" baseline="0">
                <a:solidFill>
                  <a:schemeClr val="dk1"/>
                </a:solidFill>
                <a:latin typeface="Arial"/>
                <a:ea typeface="Arial"/>
                <a:cs typeface="Arial"/>
                <a:sym typeface="Arial"/>
              </a:rPr>
              <a:t> many other methods, we do not require the subject to be naked. We can see </a:t>
            </a:r>
            <a:r>
              <a:rPr lang="en-US" sz="1200">
                <a:solidFill>
                  <a:schemeClr val="dk1"/>
                </a:solidFill>
              </a:rPr>
              <a:t>the top</a:t>
            </a:r>
            <a:r>
              <a:rPr lang="en-US" sz="1200" b="0" i="0" u="none" strike="noStrike" cap="none" baseline="0">
                <a:solidFill>
                  <a:schemeClr val="dk1"/>
                </a:solidFill>
                <a:latin typeface="Arial"/>
                <a:ea typeface="Arial"/>
                <a:cs typeface="Arial"/>
                <a:sym typeface="Arial"/>
              </a:rPr>
              <a:t> </a:t>
            </a:r>
            <a:r>
              <a:rPr lang="en-US" sz="1200">
                <a:solidFill>
                  <a:schemeClr val="dk1"/>
                </a:solidFill>
              </a:rPr>
              <a:t>pose</a:t>
            </a:r>
            <a:r>
              <a:rPr lang="en-US" sz="1200" b="0" i="0" u="none" strike="noStrike" cap="none" baseline="0">
                <a:solidFill>
                  <a:schemeClr val="dk1"/>
                </a:solidFill>
                <a:latin typeface="Arial"/>
                <a:ea typeface="Arial"/>
                <a:cs typeface="Arial"/>
                <a:sym typeface="Arial"/>
              </a:rPr>
              <a:t> wears a loose jacket or shirt and the other </a:t>
            </a:r>
            <a:r>
              <a:rPr lang="en-US" sz="1200">
                <a:solidFill>
                  <a:schemeClr val="dk1"/>
                </a:solidFill>
              </a:rPr>
              <a:t>pose</a:t>
            </a:r>
            <a:r>
              <a:rPr lang="en-US" sz="1200" b="0" i="0" u="none" strike="noStrike" cap="none" baseline="0">
                <a:solidFill>
                  <a:schemeClr val="dk1"/>
                </a:solidFill>
                <a:latin typeface="Arial"/>
                <a:ea typeface="Arial"/>
                <a:cs typeface="Arial"/>
                <a:sym typeface="Arial"/>
              </a:rPr>
              <a:t> wears a T-shirt.</a:t>
            </a:r>
          </a:p>
        </p:txBody>
      </p:sp>
      <p:sp>
        <p:nvSpPr>
          <p:cNvPr id="202" name="Shape 2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We also compared our result with other methods. For example, we compared with the result of SCAPE. We can see SCAPE failed on the face. That is an important place with lots of features.</a:t>
            </a:r>
          </a:p>
        </p:txBody>
      </p:sp>
      <p:sp>
        <p:nvSpPr>
          <p:cNvPr id="211" name="Shape 2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0" name="Shape 2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An important role of Eelastic is to fit the template with the input. By change the weight of Eelastic, we can see the template not only posed by the point cloud, but also fit with the shape. One problem of our method, as highlighted here, is that hands or head may rotated because they are somewhat symmetric, so our method can not tell how they are rotated. Let us go back, it also happens here, we can see the head should be lowered a little bit to match the actual pose. </a:t>
            </a:r>
          </a:p>
        </p:txBody>
      </p:sp>
      <p:sp>
        <p:nvSpPr>
          <p:cNvPr id="221" name="Shape 2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So in summery, ……</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Topological change can greatly change geodesic distance. The correspondence part of our method can not handle topological change.</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Eigen-decomposition takes about ten seconds, posing takes 20 to 30 seconds.</a:t>
            </a:r>
          </a:p>
        </p:txBody>
      </p:sp>
      <p:sp>
        <p:nvSpPr>
          <p:cNvPr id="235" name="Shape 2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1" name="Shape 7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In the past, 3D scanner market was dominated by professional devices. They are expensive, may cost tens of thousand of dollars. And may hard to operate, some require controlled light environment.</a:t>
            </a: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As the technique evolves, cheap, low-end scanning devices such as Kinect are becoming </a:t>
            </a:r>
            <a:r>
              <a:rPr lang="en-US" sz="1200">
                <a:solidFill>
                  <a:schemeClr val="dk1"/>
                </a:solidFill>
              </a:rPr>
              <a:t>affordable</a:t>
            </a:r>
            <a:r>
              <a:rPr lang="en-US" sz="1200" b="0" i="0" u="none" strike="noStrike" cap="none" baseline="0">
                <a:solidFill>
                  <a:schemeClr val="dk1"/>
                </a:solidFill>
                <a:latin typeface="Arial"/>
                <a:ea typeface="Arial"/>
                <a:cs typeface="Arial"/>
                <a:sym typeface="Arial"/>
              </a:rPr>
              <a:t> and </a:t>
            </a:r>
            <a:r>
              <a:rPr lang="en-US" sz="1200">
                <a:solidFill>
                  <a:schemeClr val="dk1"/>
                </a:solidFill>
              </a:rPr>
              <a:t>popular</a:t>
            </a:r>
            <a:r>
              <a:rPr lang="en-US" sz="1200" b="0" i="0" u="none" strike="noStrike" cap="none" baseline="0">
                <a:solidFill>
                  <a:schemeClr val="dk1"/>
                </a:solidFill>
                <a:latin typeface="Arial"/>
                <a:ea typeface="Arial"/>
                <a:cs typeface="Arial"/>
                <a:sym typeface="Arial"/>
              </a:rPr>
              <a:t>. They are easy to use. But quality is not satisfying. Noise and occlusion are common for the output. While there exist reconstruction methods dealing with noise and undersampled area. Details may lost. Holes may be filled with artifacts.</a:t>
            </a:r>
          </a:p>
          <a:p>
            <a:pPr marL="0" marR="0" lvl="0" indent="0" algn="l" rtl="0">
              <a:spcBef>
                <a:spcPts val="0"/>
              </a:spcBef>
              <a:spcAft>
                <a:spcPts val="0"/>
              </a:spcAft>
              <a:buNone/>
            </a:pPr>
            <a:endParaRPr sz="1200">
              <a:solidFill>
                <a:schemeClr val="dk1"/>
              </a:solidFill>
            </a:endParaRPr>
          </a:p>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But for consumer level devices, one important application is entertainment, and scanned objects are usually humans. So we focus on reconstructing humans. </a:t>
            </a:r>
            <a:r>
              <a:rPr lang="en-US" sz="1200">
                <a:solidFill>
                  <a:schemeClr val="dk1"/>
                </a:solidFill>
              </a:rPr>
              <a:t>To achieve that goal, we </a:t>
            </a:r>
            <a:r>
              <a:rPr lang="en-US" sz="1200" b="0" i="0" u="none" strike="noStrike" cap="none" baseline="0">
                <a:solidFill>
                  <a:schemeClr val="dk1"/>
                </a:solidFill>
                <a:latin typeface="Arial"/>
                <a:ea typeface="Arial"/>
                <a:cs typeface="Arial"/>
                <a:sym typeface="Arial"/>
              </a:rPr>
              <a:t>exploit the flexibility of human bodies to achieve our goal. Our method uses a high quality template mesh, and accepts a point cloud as input. Then it generates the output which matches </a:t>
            </a:r>
            <a:r>
              <a:rPr lang="en-US" sz="1200">
                <a:solidFill>
                  <a:schemeClr val="dk1"/>
                </a:solidFill>
              </a:rPr>
              <a:t>the pose and shape of the input point cloud </a:t>
            </a:r>
            <a:r>
              <a:rPr lang="en-US" sz="1200" b="0" i="0" u="none" strike="noStrike" cap="none" baseline="0">
                <a:solidFill>
                  <a:schemeClr val="dk1"/>
                </a:solidFill>
                <a:latin typeface="Arial"/>
                <a:ea typeface="Arial"/>
                <a:cs typeface="Arial"/>
                <a:sym typeface="Arial"/>
              </a:rPr>
              <a:t>by deforming the template mesh.</a:t>
            </a:r>
          </a:p>
        </p:txBody>
      </p:sp>
      <p:sp>
        <p:nvSpPr>
          <p:cNvPr id="72" name="Shape 7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457200" marR="0" lvl="1" indent="0" algn="l" rtl="0">
              <a:lnSpc>
                <a:spcPct val="100000"/>
              </a:lnSpc>
              <a:spcBef>
                <a:spcPts val="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Parametric human body models require a database of human shapes and bodies, as while as intensive computation</a:t>
            </a:r>
          </a:p>
          <a:p>
            <a:pPr marL="457200" marR="0" lvl="1" indent="0" algn="l" rtl="0">
              <a:lnSpc>
                <a:spcPct val="100000"/>
              </a:lnSpc>
              <a:spcBef>
                <a:spcPts val="36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Non-rigid registration may not handle large deformation</a:t>
            </a:r>
          </a:p>
          <a:p>
            <a:pPr marL="457200" marR="0" lvl="1" indent="0" algn="l" rtl="0">
              <a:lnSpc>
                <a:spcPct val="100000"/>
              </a:lnSpc>
              <a:spcBef>
                <a:spcPts val="360"/>
              </a:spcBef>
              <a:spcAft>
                <a:spcPts val="0"/>
              </a:spcAft>
              <a:buClr>
                <a:schemeClr val="dk1"/>
              </a:buClr>
              <a:buSzPct val="25000"/>
              <a:buFont typeface="Arial"/>
              <a:buNone/>
            </a:pPr>
            <a:r>
              <a:rPr lang="en-US" sz="1200" b="0" i="0" u="none" strike="noStrike" cap="none" baseline="0">
                <a:solidFill>
                  <a:schemeClr val="dk1"/>
                </a:solidFill>
                <a:latin typeface="Arial"/>
                <a:ea typeface="Arial"/>
                <a:cs typeface="Arial"/>
                <a:sym typeface="Arial"/>
              </a:rPr>
              <a:t>Isometric deformations. Sounds reasonable. However, different people have different shapes, </a:t>
            </a:r>
            <a:r>
              <a:rPr lang="en-US" sz="1200">
                <a:solidFill>
                  <a:schemeClr val="dk1"/>
                </a:solidFill>
              </a:rPr>
              <a:t>which means</a:t>
            </a:r>
            <a:r>
              <a:rPr lang="en-US" sz="1200" b="0" i="0" u="none" strike="noStrike" cap="none" baseline="0">
                <a:solidFill>
                  <a:schemeClr val="dk1"/>
                </a:solidFill>
                <a:latin typeface="Arial"/>
                <a:ea typeface="Arial"/>
                <a:cs typeface="Arial"/>
                <a:sym typeface="Arial"/>
              </a:rPr>
              <a:t> geodesic distance may be distorted. </a:t>
            </a:r>
            <a:r>
              <a:rPr lang="en-US" sz="1200">
                <a:solidFill>
                  <a:schemeClr val="dk1"/>
                </a:solidFill>
              </a:rPr>
              <a:t>May need precise correspondence which is hard to get with noise and occlusion.</a:t>
            </a:r>
          </a:p>
        </p:txBody>
      </p:sp>
      <p:sp>
        <p:nvSpPr>
          <p:cNvPr id="79" name="Shape 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Generally, our method has two stages: computing correspondences between the template and the input scanning. And pose the template by the correspondences. Correspondence is used to guide the posing process, so we know head of the template goes to head of the scanned pose, left hand goes to let hand… To accelerate the deforming process, the deforming is applied on a simplified mesh contains 1K triangles. The deformed template is restored from the simplified mesh.</a:t>
            </a:r>
          </a:p>
        </p:txBody>
      </p:sp>
      <p:sp>
        <p:nvSpPr>
          <p:cNvPr id="94" name="Shape 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So the first problem we face is how to find correspondence between the template and the point cloud. </a:t>
            </a:r>
          </a:p>
        </p:txBody>
      </p:sp>
      <p:sp>
        <p:nvSpPr>
          <p:cNvPr id="105" name="Shape 1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We choose the GPS framework by Rustamov to find the correspondence between the template and the input scanning. For a point cloud, and a sampled point p in the cloud, GPS embeds p into the eigenspace represented by eigenvectors and eigenvalues, with dimension up to the number of points in the cloud. Here, phii(p) is the value of the eigenfunction phii at the point p. For our case, eigenvectors and eigenvalues are obtained by applying Gaussian-weighted Graph Laplacian on the adjacency graph of input point cloud. This image illustrates GPS of the template with one eigenfunction GPS, two eigenfunction GPS and three eigenfunction GPS.</a:t>
            </a:r>
          </a:p>
        </p:txBody>
      </p:sp>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One important property of GPS is that the embedding is an isometry invariant (In mathematics, an isometry is a distance-preserving map between metric spaces.). In other words, it preserves geodesic distance. No matter how an object deforms, as long as the deformation keeps the geodesic distance, its GPS should be comparable. We know that no matter how we pose, the geodesic distance between two points on our body is almost the same. Thus GPS embedding is a powerful tool to provide correspondence between human shapes. As this image shows, GPS embedding of those two shapes can match after simpl</a:t>
            </a:r>
            <a:r>
              <a:rPr lang="en-US" sz="1200">
                <a:solidFill>
                  <a:schemeClr val="dk1"/>
                </a:solidFill>
              </a:rPr>
              <a:t>e</a:t>
            </a:r>
            <a:r>
              <a:rPr lang="en-US" sz="1200" b="0" i="0" u="none" strike="noStrike" cap="none" baseline="0">
                <a:solidFill>
                  <a:schemeClr val="dk1"/>
                </a:solidFill>
                <a:latin typeface="Arial"/>
                <a:ea typeface="Arial"/>
                <a:cs typeface="Arial"/>
                <a:sym typeface="Arial"/>
              </a:rPr>
              <a:t> transformation.</a:t>
            </a:r>
          </a:p>
        </p:txBody>
      </p:sp>
      <p:sp>
        <p:nvSpPr>
          <p:cNvPr id="132" name="Shape 1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1" name="Shape 1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We first align the two GPS embeddings and find the five extreme points which are end points of head, hands and legs. Then we expand the correspondence to 60 pairs of </a:t>
            </a:r>
            <a:r>
              <a:rPr lang="en-US" sz="1200">
                <a:solidFill>
                  <a:schemeClr val="dk1"/>
                </a:solidFill>
              </a:rPr>
              <a:t>points with good separation in the eigenspace</a:t>
            </a:r>
            <a:r>
              <a:rPr lang="en-US" sz="1200" b="0" i="0" u="none" strike="noStrike" cap="none" baseline="0">
                <a:solidFill>
                  <a:schemeClr val="dk1"/>
                </a:solidFill>
                <a:latin typeface="Arial"/>
                <a:ea typeface="Arial"/>
                <a:cs typeface="Arial"/>
                <a:sym typeface="Arial"/>
              </a:rPr>
              <a:t>.</a:t>
            </a:r>
          </a:p>
        </p:txBody>
      </p:sp>
      <p:sp>
        <p:nvSpPr>
          <p:cNvPr id="142" name="Shape 1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With the found correspondence, we formulate posing process as an energy minimization problem. Here, Eelastic is the internal elastic energy of the template, and Ealign is the alignment energy that measures the </a:t>
            </a:r>
            <a:r>
              <a:rPr lang="en-US" sz="1200">
                <a:solidFill>
                  <a:schemeClr val="dk1"/>
                </a:solidFill>
              </a:rPr>
              <a:t>distancen</a:t>
            </a:r>
            <a:r>
              <a:rPr lang="en-US" sz="1200" b="0" i="0" u="none" strike="noStrike" cap="none" baseline="0">
                <a:solidFill>
                  <a:schemeClr val="dk1"/>
                </a:solidFill>
                <a:latin typeface="Arial"/>
                <a:ea typeface="Arial"/>
                <a:cs typeface="Arial"/>
                <a:sym typeface="Arial"/>
              </a:rPr>
              <a:t> between the template and input scanning. We solve this energy minimization problem by physically based simulation. There are two forces, elastic force and alignment force. To make the simulation fast, we apply the posing process on a simplified volume mesh of the template. For poses with large deformation, inverted terahedra can be common, especially in joints. We use the invertible FEM to compute elastic forces for tets and handle inverted elements.</a:t>
            </a:r>
          </a:p>
        </p:txBody>
      </p:sp>
      <p:sp>
        <p:nvSpPr>
          <p:cNvPr id="152" name="Shape 1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rot="10800000" flipH="1">
            <a:off x="315912" y="3260724"/>
            <a:ext cx="8693150" cy="55562"/>
          </a:xfrm>
          <a:prstGeom prst="rect">
            <a:avLst/>
          </a:prstGeom>
          <a:gradFill>
            <a:gsLst>
              <a:gs pos="0">
                <a:srgbClr val="666666"/>
              </a:gs>
              <a:gs pos="100000">
                <a:schemeClr val="dk2"/>
              </a:gs>
            </a:gsLst>
            <a:lin ang="0" scaled="0"/>
          </a:gradFill>
          <a:ln>
            <a:noFill/>
          </a:ln>
        </p:spPr>
        <p:txBody>
          <a:bodyPr lIns="91425" tIns="45700" rIns="91425" bIns="45700" anchor="ctr" anchorCtr="0">
            <a:noAutofit/>
          </a:bodyPr>
          <a:lstStyle/>
          <a:p>
            <a:pPr marL="0" marR="0" lvl="0" indent="0" algn="r" rtl="0">
              <a:spcBef>
                <a:spcPts val="0"/>
              </a:spcBef>
              <a:spcAft>
                <a:spcPts val="0"/>
              </a:spcAft>
              <a:buNone/>
            </a:pPr>
            <a:endParaRPr sz="1800" b="0" i="0" u="none" strike="noStrike" cap="none" baseline="0">
              <a:solidFill>
                <a:schemeClr val="lt1"/>
              </a:solidFill>
              <a:latin typeface="Tahoma"/>
              <a:ea typeface="Tahoma"/>
              <a:cs typeface="Tahoma"/>
              <a:sym typeface="Tahoma"/>
            </a:endParaRPr>
          </a:p>
        </p:txBody>
      </p:sp>
      <p:sp>
        <p:nvSpPr>
          <p:cNvPr id="19" name="Shape 19"/>
          <p:cNvSpPr txBox="1">
            <a:spLocks noGrp="1"/>
          </p:cNvSpPr>
          <p:nvPr>
            <p:ph type="ctrTitle"/>
          </p:nvPr>
        </p:nvSpPr>
        <p:spPr>
          <a:xfrm>
            <a:off x="685800" y="1828800"/>
            <a:ext cx="77724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20" name="Shape 2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00"/>
              </a:spcBef>
              <a:spcAft>
                <a:spcPts val="0"/>
              </a:spcAft>
              <a:buClr>
                <a:schemeClr val="folHlink"/>
              </a:buClr>
              <a:buFont typeface="Arial"/>
              <a:buNone/>
              <a:defRPr/>
            </a:lvl1pPr>
            <a:lvl2pPr marL="742950" marR="0" indent="-120650" algn="l" rtl="0">
              <a:spcBef>
                <a:spcPts val="520"/>
              </a:spcBef>
              <a:spcAft>
                <a:spcPts val="0"/>
              </a:spcAft>
              <a:buClr>
                <a:schemeClr val="accent1"/>
              </a:buClr>
              <a:buFont typeface="Tahoma"/>
              <a:buChar char="•"/>
              <a:defRPr/>
            </a:lvl2pPr>
            <a:lvl3pPr marL="1143000" marR="0" indent="-88900" algn="l" rtl="0">
              <a:spcBef>
                <a:spcPts val="440"/>
              </a:spcBef>
              <a:spcAft>
                <a:spcPts val="0"/>
              </a:spcAft>
              <a:buClr>
                <a:schemeClr val="folHlink"/>
              </a:buClr>
              <a:buFont typeface="Tahoma"/>
              <a:buChar char="•"/>
              <a:defRPr/>
            </a:lvl3pPr>
            <a:lvl4pPr marL="1600200" marR="0" indent="-114300" algn="l" rtl="0">
              <a:spcBef>
                <a:spcPts val="360"/>
              </a:spcBef>
              <a:spcAft>
                <a:spcPts val="0"/>
              </a:spcAft>
              <a:buClr>
                <a:schemeClr val="accent2"/>
              </a:buClr>
              <a:buFont typeface="Tahoma"/>
              <a:buChar char="•"/>
              <a:defRPr/>
            </a:lvl4pPr>
            <a:lvl5pPr marL="2057400" marR="0" indent="-114300" algn="l" rtl="0">
              <a:spcBef>
                <a:spcPts val="360"/>
              </a:spcBef>
              <a:spcAft>
                <a:spcPts val="0"/>
              </a:spcAft>
              <a:buClr>
                <a:schemeClr val="accent1"/>
              </a:buClr>
              <a:buFont typeface="Tahoma"/>
              <a:buChar char="•"/>
              <a:defRPr/>
            </a:lvl5pPr>
            <a:lvl6pPr marL="2514600" marR="0" indent="-114300" algn="l" rtl="0">
              <a:spcBef>
                <a:spcPts val="360"/>
              </a:spcBef>
              <a:spcAft>
                <a:spcPts val="0"/>
              </a:spcAft>
              <a:buClr>
                <a:schemeClr val="accent1"/>
              </a:buClr>
              <a:buFont typeface="Tahoma"/>
              <a:buChar char="•"/>
              <a:defRPr/>
            </a:lvl6pPr>
            <a:lvl7pPr marL="2971800" marR="0" indent="-114300" algn="l" rtl="0">
              <a:spcBef>
                <a:spcPts val="360"/>
              </a:spcBef>
              <a:spcAft>
                <a:spcPts val="0"/>
              </a:spcAft>
              <a:buClr>
                <a:schemeClr val="accent1"/>
              </a:buClr>
              <a:buFont typeface="Tahoma"/>
              <a:buChar char="•"/>
              <a:defRPr/>
            </a:lvl7pPr>
            <a:lvl8pPr marL="3429000" marR="0" indent="-114300" algn="l" rtl="0">
              <a:spcBef>
                <a:spcPts val="360"/>
              </a:spcBef>
              <a:spcAft>
                <a:spcPts val="0"/>
              </a:spcAft>
              <a:buClr>
                <a:schemeClr val="accent1"/>
              </a:buClr>
              <a:buFont typeface="Tahoma"/>
              <a:buChar char="•"/>
              <a:defRPr/>
            </a:lvl8pPr>
            <a:lvl9pPr marL="3886200" marR="0" indent="-114300" algn="l" rtl="0">
              <a:spcBef>
                <a:spcPts val="360"/>
              </a:spcBef>
              <a:spcAft>
                <a:spcPts val="0"/>
              </a:spcAft>
              <a:buClr>
                <a:schemeClr val="accent1"/>
              </a:buClr>
              <a:buFont typeface="Tahoma"/>
              <a:buChar char="•"/>
              <a:defRPr/>
            </a:lvl9pPr>
          </a:lstStyle>
          <a:p>
            <a:endParaRPr/>
          </a:p>
        </p:txBody>
      </p:sp>
      <p:sp>
        <p:nvSpPr>
          <p:cNvPr id="21" name="Shape 21"/>
          <p:cNvSpPr txBox="1">
            <a:spLocks noGrp="1"/>
          </p:cNvSpPr>
          <p:nvPr>
            <p:ph type="dt" idx="10"/>
          </p:nvPr>
        </p:nvSpPr>
        <p:spPr>
          <a:xfrm>
            <a:off x="990600" y="6248400"/>
            <a:ext cx="19049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2" name="Shape 22"/>
          <p:cNvSpPr txBox="1">
            <a:spLocks noGrp="1"/>
          </p:cNvSpPr>
          <p:nvPr>
            <p:ph type="ftr" idx="11"/>
          </p:nvPr>
        </p:nvSpPr>
        <p:spPr>
          <a:xfrm>
            <a:off x="3429000" y="6248400"/>
            <a:ext cx="2895600" cy="457200"/>
          </a:xfrm>
          <a:prstGeom prst="rect">
            <a:avLst/>
          </a:prstGeom>
          <a:noFill/>
          <a:ln>
            <a:noFill/>
          </a:ln>
        </p:spPr>
        <p:txBody>
          <a:bodyPr lIns="91425" tIns="91425" rIns="91425" bIns="91425" anchor="b"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sldNum" idx="12"/>
          </p:nvPr>
        </p:nvSpPr>
        <p:spPr>
          <a:xfrm>
            <a:off x="6858000" y="6248400"/>
            <a:ext cx="19049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228600" y="117475"/>
            <a:ext cx="8686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3" name="Shape 53"/>
          <p:cNvSpPr txBox="1">
            <a:spLocks noGrp="1"/>
          </p:cNvSpPr>
          <p:nvPr>
            <p:ph type="body" idx="1"/>
          </p:nvPr>
        </p:nvSpPr>
        <p:spPr>
          <a:xfrm rot="5400000">
            <a:off x="2362200" y="-457199"/>
            <a:ext cx="4495800" cy="86105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rot="5400000">
            <a:off x="4840287" y="2020887"/>
            <a:ext cx="5978525" cy="21717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56" name="Shape 56"/>
          <p:cNvSpPr txBox="1">
            <a:spLocks noGrp="1"/>
          </p:cNvSpPr>
          <p:nvPr>
            <p:ph type="body" idx="1"/>
          </p:nvPr>
        </p:nvSpPr>
        <p:spPr>
          <a:xfrm rot="5400000">
            <a:off x="420687" y="-74612"/>
            <a:ext cx="5978525" cy="63626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228600" y="117475"/>
            <a:ext cx="8686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6" name="Shape 26"/>
          <p:cNvSpPr txBox="1">
            <a:spLocks noGrp="1"/>
          </p:cNvSpPr>
          <p:nvPr>
            <p:ph type="body" idx="1"/>
          </p:nvPr>
        </p:nvSpPr>
        <p:spPr>
          <a:xfrm>
            <a:off x="304800" y="1600200"/>
            <a:ext cx="8610599" cy="4495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228600" y="117475"/>
            <a:ext cx="8686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32" name="Shape 32"/>
          <p:cNvSpPr txBox="1">
            <a:spLocks noGrp="1"/>
          </p:cNvSpPr>
          <p:nvPr>
            <p:ph type="body" idx="1"/>
          </p:nvPr>
        </p:nvSpPr>
        <p:spPr>
          <a:xfrm>
            <a:off x="304800" y="1600200"/>
            <a:ext cx="4229100" cy="4495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2"/>
          </p:nvPr>
        </p:nvSpPr>
        <p:spPr>
          <a:xfrm>
            <a:off x="4686300" y="1600200"/>
            <a:ext cx="4229100" cy="4495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37" name="Shape 3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
        <p:nvSpPr>
          <p:cNvPr id="39" name="Shape 39"/>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28600" y="117475"/>
            <a:ext cx="86868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ahoma"/>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9" name="Shape 49"/>
          <p:cNvSpPr>
            <a:spLocks noGrp="1"/>
          </p:cNvSpPr>
          <p:nvPr>
            <p:ph type="pic" idx="2"/>
          </p:nvPr>
        </p:nvSpPr>
        <p:spPr>
          <a:xfrm>
            <a:off x="1792288" y="612775"/>
            <a:ext cx="5486399" cy="4114800"/>
          </a:xfrm>
          <a:prstGeom prst="rect">
            <a:avLst/>
          </a:prstGeom>
          <a:noFill/>
          <a:ln>
            <a:noFill/>
          </a:ln>
        </p:spPr>
      </p:sp>
      <p:sp>
        <p:nvSpPr>
          <p:cNvPr id="50" name="Shape 50"/>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Clr>
                <a:schemeClr val="dk2"/>
              </a:buClr>
              <a:buFont typeface="Arial"/>
              <a:buNone/>
              <a:defRPr/>
            </a:lvl1pPr>
            <a:lvl2pPr marL="457200" indent="0" rtl="0">
              <a:spcBef>
                <a:spcPts val="0"/>
              </a:spcBef>
              <a:buFont typeface="Tahoma"/>
              <a:buNone/>
              <a:defRPr/>
            </a:lvl2pPr>
            <a:lvl3pPr marL="914400" indent="0" rtl="0">
              <a:spcBef>
                <a:spcPts val="0"/>
              </a:spcBef>
              <a:buFont typeface="Tahoma"/>
              <a:buNone/>
              <a:defRPr/>
            </a:lvl3pPr>
            <a:lvl4pPr marL="1371600" indent="0" rtl="0">
              <a:spcBef>
                <a:spcPts val="0"/>
              </a:spcBef>
              <a:buFont typeface="Tahoma"/>
              <a:buNone/>
              <a:defRPr/>
            </a:lvl4pPr>
            <a:lvl5pPr marL="1828800" indent="0" rtl="0">
              <a:spcBef>
                <a:spcPts val="0"/>
              </a:spcBef>
              <a:buFont typeface="Tahoma"/>
              <a:buNone/>
              <a:defRPr/>
            </a:lvl5pPr>
            <a:lvl6pPr marL="2286000" indent="0" rtl="0">
              <a:spcBef>
                <a:spcPts val="0"/>
              </a:spcBef>
              <a:buFont typeface="Tahoma"/>
              <a:buNone/>
              <a:defRPr/>
            </a:lvl6pPr>
            <a:lvl7pPr marL="2743200" indent="0" rtl="0">
              <a:spcBef>
                <a:spcPts val="0"/>
              </a:spcBef>
              <a:buFont typeface="Tahoma"/>
              <a:buNone/>
              <a:defRPr/>
            </a:lvl7pPr>
            <a:lvl8pPr marL="3200400" indent="0" rtl="0">
              <a:spcBef>
                <a:spcPts val="0"/>
              </a:spcBef>
              <a:buFont typeface="Tahoma"/>
              <a:buNone/>
              <a:defRPr/>
            </a:lvl8pPr>
            <a:lvl9pPr marL="3657600" indent="0" rtl="0">
              <a:spcBef>
                <a:spcPts val="0"/>
              </a:spcBef>
              <a:buFont typeface="Tahoma"/>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228600" y="117475"/>
            <a:ext cx="86868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0" name="Shape 10"/>
          <p:cNvSpPr txBox="1">
            <a:spLocks noGrp="1"/>
          </p:cNvSpPr>
          <p:nvPr>
            <p:ph type="body" idx="1"/>
          </p:nvPr>
        </p:nvSpPr>
        <p:spPr>
          <a:xfrm>
            <a:off x="304800" y="1600200"/>
            <a:ext cx="8610599" cy="4495800"/>
          </a:xfrm>
          <a:prstGeom prst="rect">
            <a:avLst/>
          </a:prstGeom>
          <a:noFill/>
          <a:ln>
            <a:noFill/>
          </a:ln>
        </p:spPr>
        <p:txBody>
          <a:bodyPr lIns="91425" tIns="91425" rIns="91425" bIns="91425" anchor="t" anchorCtr="0"/>
          <a:lstStyle>
            <a:lvl1pPr marL="342900" marR="0" indent="-152400" algn="l" rtl="0">
              <a:spcBef>
                <a:spcPts val="600"/>
              </a:spcBef>
              <a:spcAft>
                <a:spcPts val="0"/>
              </a:spcAft>
              <a:buClr>
                <a:schemeClr val="folHlink"/>
              </a:buClr>
              <a:buFont typeface="Tahoma"/>
              <a:buChar char="•"/>
              <a:defRPr/>
            </a:lvl1pPr>
            <a:lvl2pPr marL="742950" marR="0" indent="-120650" algn="l" rtl="0">
              <a:spcBef>
                <a:spcPts val="520"/>
              </a:spcBef>
              <a:spcAft>
                <a:spcPts val="0"/>
              </a:spcAft>
              <a:buClr>
                <a:schemeClr val="accent1"/>
              </a:buClr>
              <a:buFont typeface="Tahoma"/>
              <a:buChar char="•"/>
              <a:defRPr/>
            </a:lvl2pPr>
            <a:lvl3pPr marL="1143000" marR="0" indent="-88900" algn="l" rtl="0">
              <a:spcBef>
                <a:spcPts val="440"/>
              </a:spcBef>
              <a:spcAft>
                <a:spcPts val="0"/>
              </a:spcAft>
              <a:buClr>
                <a:schemeClr val="folHlink"/>
              </a:buClr>
              <a:buFont typeface="Tahoma"/>
              <a:buChar char="•"/>
              <a:defRPr/>
            </a:lvl3pPr>
            <a:lvl4pPr marL="1600200" marR="0" indent="-114300" algn="l" rtl="0">
              <a:spcBef>
                <a:spcPts val="360"/>
              </a:spcBef>
              <a:spcAft>
                <a:spcPts val="0"/>
              </a:spcAft>
              <a:buClr>
                <a:schemeClr val="accent2"/>
              </a:buClr>
              <a:buFont typeface="Tahoma"/>
              <a:buChar char="•"/>
              <a:defRPr/>
            </a:lvl4pPr>
            <a:lvl5pPr marL="2057400" marR="0" indent="-114300" algn="l" rtl="0">
              <a:spcBef>
                <a:spcPts val="360"/>
              </a:spcBef>
              <a:spcAft>
                <a:spcPts val="0"/>
              </a:spcAft>
              <a:buClr>
                <a:schemeClr val="accent1"/>
              </a:buClr>
              <a:buFont typeface="Tahoma"/>
              <a:buChar char="•"/>
              <a:defRPr/>
            </a:lvl5pPr>
            <a:lvl6pPr marL="2514600" marR="0" indent="-114300" algn="l" rtl="0">
              <a:spcBef>
                <a:spcPts val="360"/>
              </a:spcBef>
              <a:spcAft>
                <a:spcPts val="0"/>
              </a:spcAft>
              <a:buClr>
                <a:schemeClr val="accent1"/>
              </a:buClr>
              <a:buFont typeface="Tahoma"/>
              <a:buChar char="•"/>
              <a:defRPr/>
            </a:lvl6pPr>
            <a:lvl7pPr marL="2971800" marR="0" indent="-114300" algn="l" rtl="0">
              <a:spcBef>
                <a:spcPts val="360"/>
              </a:spcBef>
              <a:spcAft>
                <a:spcPts val="0"/>
              </a:spcAft>
              <a:buClr>
                <a:schemeClr val="accent1"/>
              </a:buClr>
              <a:buFont typeface="Tahoma"/>
              <a:buChar char="•"/>
              <a:defRPr/>
            </a:lvl7pPr>
            <a:lvl8pPr marL="3429000" marR="0" indent="-114300" algn="l" rtl="0">
              <a:spcBef>
                <a:spcPts val="360"/>
              </a:spcBef>
              <a:spcAft>
                <a:spcPts val="0"/>
              </a:spcAft>
              <a:buClr>
                <a:schemeClr val="accent1"/>
              </a:buClr>
              <a:buFont typeface="Tahoma"/>
              <a:buChar char="•"/>
              <a:defRPr/>
            </a:lvl8pPr>
            <a:lvl9pPr marL="3886200" marR="0" indent="-114300" algn="l" rtl="0">
              <a:spcBef>
                <a:spcPts val="360"/>
              </a:spcBef>
              <a:spcAft>
                <a:spcPts val="0"/>
              </a:spcAft>
              <a:buClr>
                <a:schemeClr val="accent1"/>
              </a:buClr>
              <a:buFont typeface="Tahoma"/>
              <a:buChar char="•"/>
              <a:defRPr/>
            </a:lvl9pPr>
          </a:lstStyle>
          <a:p>
            <a:endParaRPr/>
          </a:p>
        </p:txBody>
      </p:sp>
      <p:sp>
        <p:nvSpPr>
          <p:cNvPr id="11" name="Shape 11"/>
          <p:cNvSpPr txBox="1"/>
          <p:nvPr/>
        </p:nvSpPr>
        <p:spPr>
          <a:xfrm>
            <a:off x="533400" y="6532212"/>
            <a:ext cx="3892412" cy="24622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00" b="0" i="0" u="none" strike="noStrike" cap="none" baseline="0">
                <a:solidFill>
                  <a:srgbClr val="666666"/>
                </a:solidFill>
                <a:latin typeface="Arial"/>
                <a:ea typeface="Arial"/>
                <a:cs typeface="Arial"/>
                <a:sym typeface="Arial"/>
              </a:rPr>
              <a:t>DEPARTMENT OF COMPUTER SCIENCE AND ENGINEERING</a:t>
            </a:r>
          </a:p>
        </p:txBody>
      </p:sp>
      <p:sp>
        <p:nvSpPr>
          <p:cNvPr id="12" name="Shape 12"/>
          <p:cNvSpPr/>
          <p:nvPr/>
        </p:nvSpPr>
        <p:spPr>
          <a:xfrm rot="10800000" flipH="1">
            <a:off x="315912" y="1304924"/>
            <a:ext cx="8693150" cy="55562"/>
          </a:xfrm>
          <a:prstGeom prst="rect">
            <a:avLst/>
          </a:prstGeom>
          <a:gradFill>
            <a:gsLst>
              <a:gs pos="0">
                <a:srgbClr val="666666"/>
              </a:gs>
              <a:gs pos="100000">
                <a:schemeClr val="dk2"/>
              </a:gs>
            </a:gsLst>
            <a:lin ang="0" scaled="0"/>
          </a:gradFill>
          <a:ln>
            <a:noFill/>
          </a:ln>
        </p:spPr>
        <p:txBody>
          <a:bodyPr lIns="91425" tIns="45700" rIns="91425" bIns="45700" anchor="ctr" anchorCtr="0">
            <a:noAutofit/>
          </a:bodyPr>
          <a:lstStyle/>
          <a:p>
            <a:pPr marL="0" marR="0" lvl="0" indent="0" algn="r" rtl="0">
              <a:spcBef>
                <a:spcPts val="0"/>
              </a:spcBef>
              <a:spcAft>
                <a:spcPts val="0"/>
              </a:spcAft>
              <a:buNone/>
            </a:pPr>
            <a:endParaRPr sz="1800" b="0" i="0" u="none" strike="noStrike" cap="none" baseline="0">
              <a:solidFill>
                <a:schemeClr val="lt1"/>
              </a:solidFill>
              <a:latin typeface="Tahoma"/>
              <a:ea typeface="Tahoma"/>
              <a:cs typeface="Tahoma"/>
              <a:sym typeface="Tahoma"/>
            </a:endParaRPr>
          </a:p>
        </p:txBody>
      </p:sp>
      <p:grpSp>
        <p:nvGrpSpPr>
          <p:cNvPr id="13" name="Shape 13"/>
          <p:cNvGrpSpPr/>
          <p:nvPr/>
        </p:nvGrpSpPr>
        <p:grpSpPr>
          <a:xfrm>
            <a:off x="8300067" y="6297417"/>
            <a:ext cx="547688" cy="481012"/>
            <a:chOff x="5116" y="3994"/>
            <a:chExt cx="345" cy="314"/>
          </a:xfrm>
        </p:grpSpPr>
        <p:sp>
          <p:nvSpPr>
            <p:cNvPr id="14" name="Shape 14"/>
            <p:cNvSpPr/>
            <p:nvPr/>
          </p:nvSpPr>
          <p:spPr>
            <a:xfrm rot="10800000">
              <a:off x="5116" y="3994"/>
              <a:ext cx="345" cy="314"/>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2400" b="0" i="0" u="none" strike="noStrike" cap="none" baseline="0">
                <a:solidFill>
                  <a:schemeClr val="lt1"/>
                </a:solidFill>
                <a:latin typeface="Garamond"/>
                <a:ea typeface="Garamond"/>
                <a:cs typeface="Garamond"/>
                <a:sym typeface="Garamond"/>
              </a:endParaRPr>
            </a:p>
          </p:txBody>
        </p:sp>
        <p:pic>
          <p:nvPicPr>
            <p:cNvPr id="15" name="Shape 15"/>
            <p:cNvPicPr preferRelativeResize="0"/>
            <p:nvPr/>
          </p:nvPicPr>
          <p:blipFill rotWithShape="1">
            <a:blip r:embed="rId13">
              <a:alphaModFix/>
            </a:blip>
            <a:srcRect/>
            <a:stretch/>
          </p:blipFill>
          <p:spPr>
            <a:xfrm rot="10800000">
              <a:off x="5134" y="4000"/>
              <a:ext cx="305" cy="290"/>
            </a:xfrm>
            <a:prstGeom prst="rect">
              <a:avLst/>
            </a:prstGeom>
            <a:noFill/>
            <a:ln>
              <a:noFill/>
            </a:ln>
          </p:spPr>
        </p:pic>
      </p:grpSp>
      <p:pic>
        <p:nvPicPr>
          <p:cNvPr id="16" name="Shape 16"/>
          <p:cNvPicPr preferRelativeResize="0"/>
          <p:nvPr/>
        </p:nvPicPr>
        <p:blipFill rotWithShape="1">
          <a:blip r:embed="rId14">
            <a:alphaModFix/>
          </a:blip>
          <a:srcRect/>
          <a:stretch/>
        </p:blipFill>
        <p:spPr>
          <a:xfrm>
            <a:off x="152400" y="6197958"/>
            <a:ext cx="3429000" cy="4937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youtube.com/v/XaqP8us0-BI"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457200" y="990600"/>
            <a:ext cx="8305799" cy="1981199"/>
          </a:xfrm>
          <a:prstGeom prst="rect">
            <a:avLst/>
          </a:prstGeom>
          <a:noFill/>
          <a:ln>
            <a:noFill/>
          </a:ln>
        </p:spPr>
        <p:txBody>
          <a:bodyPr lIns="91425" tIns="45700" rIns="91425" bIns="45700" anchor="b" anchorCtr="0">
            <a:noAutofit/>
          </a:bodyPr>
          <a:lstStyle/>
          <a:p>
            <a:pPr marL="0" marR="0" lvl="0" indent="0" algn="ctr" rtl="0">
              <a:spcBef>
                <a:spcPts val="0"/>
              </a:spcBef>
              <a:spcAft>
                <a:spcPts val="0"/>
              </a:spcAft>
              <a:buSzPct val="25000"/>
              <a:buNone/>
            </a:pPr>
            <a:r>
              <a:rPr lang="en-US" sz="4000" b="0" i="0" u="none" strike="noStrike" cap="none" baseline="0">
                <a:solidFill>
                  <a:srgbClr val="BB0000"/>
                </a:solidFill>
                <a:latin typeface="Arial"/>
                <a:ea typeface="Arial"/>
                <a:cs typeface="Arial"/>
                <a:sym typeface="Arial"/>
              </a:rPr>
              <a:t>Automatic Posing of a Meshed Human Model Using Point Clouds</a:t>
            </a:r>
          </a:p>
        </p:txBody>
      </p:sp>
      <p:sp>
        <p:nvSpPr>
          <p:cNvPr id="59" name="Shape 59"/>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lvl="0" rtl="0">
              <a:spcBef>
                <a:spcPts val="0"/>
              </a:spcBef>
              <a:buClr>
                <a:schemeClr val="folHlink"/>
              </a:buClr>
              <a:buSzPct val="25000"/>
              <a:buFont typeface="Arial"/>
              <a:buNone/>
            </a:pPr>
            <a:r>
              <a:rPr lang="en-US" sz="3000" b="1">
                <a:solidFill>
                  <a:schemeClr val="dk2"/>
                </a:solidFill>
              </a:rPr>
              <a:t>Lei Wang</a:t>
            </a:r>
          </a:p>
          <a:p>
            <a:pPr lvl="0" rtl="0">
              <a:spcBef>
                <a:spcPts val="400"/>
              </a:spcBef>
              <a:buClr>
                <a:schemeClr val="folHlink"/>
              </a:buClr>
              <a:buFont typeface="Arial"/>
              <a:buNone/>
            </a:pPr>
            <a:endParaRPr sz="2000" b="1">
              <a:solidFill>
                <a:schemeClr val="dk2"/>
              </a:solidFill>
            </a:endParaRPr>
          </a:p>
          <a:p>
            <a:pPr lvl="0" rtl="0">
              <a:spcBef>
                <a:spcPts val="400"/>
              </a:spcBef>
              <a:buClr>
                <a:schemeClr val="folHlink"/>
              </a:buClr>
              <a:buSzPct val="25000"/>
              <a:buFont typeface="Arial"/>
              <a:buNone/>
            </a:pPr>
            <a:r>
              <a:rPr lang="en-US" sz="2000">
                <a:solidFill>
                  <a:schemeClr val="dk2"/>
                </a:solidFill>
              </a:rPr>
              <a:t>Joint work with Tamal K. Dey,</a:t>
            </a:r>
          </a:p>
          <a:p>
            <a:pPr lvl="0" rtl="0">
              <a:spcBef>
                <a:spcPts val="400"/>
              </a:spcBef>
              <a:buClr>
                <a:schemeClr val="folHlink"/>
              </a:buClr>
              <a:buSzPct val="25000"/>
              <a:buFont typeface="Arial"/>
              <a:buNone/>
            </a:pPr>
            <a:r>
              <a:rPr lang="en-US" sz="2000">
                <a:solidFill>
                  <a:schemeClr val="dk2"/>
                </a:solidFill>
              </a:rPr>
              <a:t>Huamin Wang and Bo Fu</a:t>
            </a:r>
          </a:p>
          <a:p>
            <a:pPr marL="0" marR="0" lvl="0" indent="0" algn="ctr" rtl="0">
              <a:spcBef>
                <a:spcPts val="0"/>
              </a:spcBef>
              <a:spcAft>
                <a:spcPts val="0"/>
              </a:spcAft>
              <a:buClr>
                <a:schemeClr val="folHlink"/>
              </a:buClr>
              <a:buFont typeface="Arial"/>
              <a:buNone/>
            </a:pPr>
            <a:endParaRPr sz="3000">
              <a:solidFill>
                <a:schemeClr val="dk2"/>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a:stretch/>
        </p:blipFill>
        <p:spPr>
          <a:xfrm>
            <a:off x="1234094" y="1997275"/>
            <a:ext cx="1758299" cy="3366900"/>
          </a:xfrm>
          <a:prstGeom prst="rect">
            <a:avLst/>
          </a:prstGeom>
          <a:noFill/>
          <a:ln>
            <a:noFill/>
          </a:ln>
        </p:spPr>
      </p:pic>
      <p:sp>
        <p:nvSpPr>
          <p:cNvPr id="155" name="Shape 155"/>
          <p:cNvSpPr txBox="1">
            <a:spLocks noGrp="1"/>
          </p:cNvSpPr>
          <p:nvPr>
            <p:ph type="body" idx="1"/>
          </p:nvPr>
        </p:nvSpPr>
        <p:spPr>
          <a:xfrm>
            <a:off x="228600" y="1415900"/>
            <a:ext cx="8686800" cy="800999"/>
          </a:xfrm>
          <a:prstGeom prst="rect">
            <a:avLst/>
          </a:prstGeom>
        </p:spPr>
        <p:txBody>
          <a:bodyPr lIns="91425" tIns="91425" rIns="91425" bIns="91425" anchor="t" anchorCtr="0">
            <a:noAutofit/>
          </a:bodyPr>
          <a:lstStyle/>
          <a:p>
            <a:pPr lvl="0" rtl="0">
              <a:spcBef>
                <a:spcPts val="0"/>
              </a:spcBef>
              <a:buClr>
                <a:schemeClr val="folHlink"/>
              </a:buClr>
              <a:buSzPct val="100000"/>
              <a:buFont typeface="Arial"/>
              <a:buChar char="•"/>
            </a:pPr>
            <a:r>
              <a:rPr lang="en-US" sz="3000">
                <a:solidFill>
                  <a:schemeClr val="dk2"/>
                </a:solidFill>
              </a:rPr>
              <a:t>It has two stages</a:t>
            </a:r>
          </a:p>
        </p:txBody>
      </p:sp>
      <p:pic>
        <p:nvPicPr>
          <p:cNvPr id="156" name="Shape 156"/>
          <p:cNvPicPr preferRelativeResize="0"/>
          <p:nvPr/>
        </p:nvPicPr>
        <p:blipFill rotWithShape="1">
          <a:blip r:embed="rId4">
            <a:alphaModFix/>
          </a:blip>
          <a:srcRect/>
          <a:stretch/>
        </p:blipFill>
        <p:spPr>
          <a:xfrm>
            <a:off x="6391551" y="1994432"/>
            <a:ext cx="1758299" cy="3372599"/>
          </a:xfrm>
          <a:prstGeom prst="rect">
            <a:avLst/>
          </a:prstGeom>
          <a:noFill/>
          <a:ln>
            <a:noFill/>
          </a:ln>
        </p:spPr>
      </p:pic>
      <p:sp>
        <p:nvSpPr>
          <p:cNvPr id="157" name="Shape 157"/>
          <p:cNvSpPr txBox="1">
            <a:spLocks noGrp="1"/>
          </p:cNvSpPr>
          <p:nvPr>
            <p:ph type="body" idx="2"/>
          </p:nvPr>
        </p:nvSpPr>
        <p:spPr>
          <a:xfrm>
            <a:off x="4695975" y="5274900"/>
            <a:ext cx="4481699" cy="887100"/>
          </a:xfrm>
          <a:prstGeom prst="rect">
            <a:avLst/>
          </a:prstGeom>
        </p:spPr>
        <p:txBody>
          <a:bodyPr lIns="91425" tIns="91425" rIns="91425" bIns="91425" anchor="ctr" anchorCtr="0">
            <a:noAutofit/>
          </a:bodyPr>
          <a:lstStyle/>
          <a:p>
            <a:pPr marL="0" lvl="0" indent="0" algn="ctr" rtl="0">
              <a:spcBef>
                <a:spcPts val="0"/>
              </a:spcBef>
              <a:buNone/>
            </a:pPr>
            <a:r>
              <a:rPr lang="en-US" sz="2400">
                <a:solidFill>
                  <a:schemeClr val="dk2"/>
                </a:solidFill>
              </a:rPr>
              <a:t>Point cloud alignment: deformed by </a:t>
            </a:r>
            <a:r>
              <a:rPr lang="en-US" sz="2400">
                <a:solidFill>
                  <a:srgbClr val="BB0000"/>
                </a:solidFill>
              </a:rPr>
              <a:t>input point cloud</a:t>
            </a:r>
          </a:p>
        </p:txBody>
      </p:sp>
      <p:sp>
        <p:nvSpPr>
          <p:cNvPr id="158" name="Shape 158"/>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Posing Template Mesh</a:t>
            </a:r>
          </a:p>
        </p:txBody>
      </p:sp>
      <p:sp>
        <p:nvSpPr>
          <p:cNvPr id="159" name="Shape 159"/>
          <p:cNvSpPr txBox="1">
            <a:spLocks noGrp="1"/>
          </p:cNvSpPr>
          <p:nvPr>
            <p:ph type="body" idx="3"/>
          </p:nvPr>
        </p:nvSpPr>
        <p:spPr>
          <a:xfrm>
            <a:off x="42525" y="5351100"/>
            <a:ext cx="4577399" cy="887100"/>
          </a:xfrm>
          <a:prstGeom prst="rect">
            <a:avLst/>
          </a:prstGeom>
        </p:spPr>
        <p:txBody>
          <a:bodyPr lIns="91425" tIns="91425" rIns="91425" bIns="91425" anchor="ctr" anchorCtr="0">
            <a:noAutofit/>
          </a:bodyPr>
          <a:lstStyle/>
          <a:p>
            <a:pPr marL="0" indent="0" algn="ctr" rtl="0">
              <a:lnSpc>
                <a:spcPct val="100000"/>
              </a:lnSpc>
              <a:spcBef>
                <a:spcPts val="0"/>
              </a:spcBef>
              <a:buNone/>
            </a:pPr>
            <a:r>
              <a:rPr lang="en-US" sz="2400">
                <a:solidFill>
                  <a:schemeClr val="dk2"/>
                </a:solidFill>
              </a:rPr>
              <a:t>Initial alignment:</a:t>
            </a:r>
          </a:p>
          <a:p>
            <a:pPr marL="0" lvl="0" indent="0" algn="ctr" rtl="0">
              <a:lnSpc>
                <a:spcPct val="100000"/>
              </a:lnSpc>
              <a:spcBef>
                <a:spcPts val="0"/>
              </a:spcBef>
              <a:buNone/>
            </a:pPr>
            <a:r>
              <a:rPr lang="en-US" sz="2400">
                <a:solidFill>
                  <a:schemeClr val="dk2"/>
                </a:solidFill>
              </a:rPr>
              <a:t>deformed by </a:t>
            </a:r>
            <a:r>
              <a:rPr lang="en-US" sz="2400">
                <a:solidFill>
                  <a:srgbClr val="BB0000"/>
                </a:solidFill>
              </a:rPr>
              <a:t>correspondence</a:t>
            </a:r>
          </a:p>
        </p:txBody>
      </p:sp>
      <p:sp>
        <p:nvSpPr>
          <p:cNvPr id="160" name="Shape 160"/>
          <p:cNvSpPr/>
          <p:nvPr/>
        </p:nvSpPr>
        <p:spPr>
          <a:xfrm>
            <a:off x="3951564" y="3390828"/>
            <a:ext cx="1480800" cy="230400"/>
          </a:xfrm>
          <a:prstGeom prst="rightArrow">
            <a:avLst>
              <a:gd name="adj1" fmla="val 50000"/>
              <a:gd name="adj2" fmla="val 50000"/>
            </a:avLst>
          </a:prstGeom>
          <a:solidFill>
            <a:schemeClr val="accent1"/>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Tahoma"/>
              <a:buNone/>
            </a:pPr>
            <a:endParaRPr sz="2000" b="0" i="0" u="none" strike="noStrike" cap="none" baseline="0">
              <a:solidFill>
                <a:schemeClr val="dk2"/>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Posing Template Mesh</a:t>
            </a:r>
          </a:p>
        </p:txBody>
      </p:sp>
      <p:sp>
        <p:nvSpPr>
          <p:cNvPr id="166" name="Shape 166"/>
          <p:cNvSpPr txBox="1">
            <a:spLocks noGrp="1"/>
          </p:cNvSpPr>
          <p:nvPr>
            <p:ph type="body" idx="1"/>
          </p:nvPr>
        </p:nvSpPr>
        <p:spPr>
          <a:xfrm>
            <a:off x="304800" y="1600200"/>
            <a:ext cx="5181600"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For efficiency, posing is performed on a simplified template mesh, called </a:t>
            </a:r>
            <a:r>
              <a:rPr lang="en-US" sz="3000" b="0" i="1" u="none" strike="noStrike" cap="none" baseline="0">
                <a:solidFill>
                  <a:schemeClr val="dk2"/>
                </a:solidFill>
                <a:latin typeface="Arial"/>
                <a:ea typeface="Arial"/>
                <a:cs typeface="Arial"/>
                <a:sym typeface="Arial"/>
              </a:rPr>
              <a:t>control mesh</a:t>
            </a:r>
          </a:p>
          <a:p>
            <a:pPr marL="342900" marR="0" lvl="0" indent="-342900" algn="l" rtl="0">
              <a:spcBef>
                <a:spcPts val="60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Deformed template is recovered by </a:t>
            </a:r>
            <a:r>
              <a:rPr lang="en-US" sz="3000">
                <a:solidFill>
                  <a:schemeClr val="dk2"/>
                </a:solidFill>
              </a:rPr>
              <a:t>M</a:t>
            </a:r>
            <a:r>
              <a:rPr lang="en-US" sz="3000" b="0" i="0" u="none" strike="noStrike" cap="none" baseline="0">
                <a:solidFill>
                  <a:schemeClr val="dk2"/>
                </a:solidFill>
                <a:latin typeface="Arial"/>
                <a:ea typeface="Arial"/>
                <a:cs typeface="Arial"/>
                <a:sym typeface="Arial"/>
              </a:rPr>
              <a:t>ean </a:t>
            </a:r>
            <a:r>
              <a:rPr lang="en-US" sz="3000">
                <a:solidFill>
                  <a:schemeClr val="dk2"/>
                </a:solidFill>
              </a:rPr>
              <a:t>V</a:t>
            </a:r>
            <a:r>
              <a:rPr lang="en-US" sz="3000" b="0" i="0" u="none" strike="noStrike" cap="none" baseline="0">
                <a:solidFill>
                  <a:schemeClr val="dk2"/>
                </a:solidFill>
                <a:latin typeface="Arial"/>
                <a:ea typeface="Arial"/>
                <a:cs typeface="Arial"/>
                <a:sym typeface="Arial"/>
              </a:rPr>
              <a:t>alue </a:t>
            </a:r>
            <a:r>
              <a:rPr lang="en-US" sz="3000">
                <a:solidFill>
                  <a:schemeClr val="dk2"/>
                </a:solidFill>
              </a:rPr>
              <a:t>C</a:t>
            </a:r>
            <a:r>
              <a:rPr lang="en-US" sz="3000" b="0" i="0" u="none" strike="noStrike" cap="none" baseline="0">
                <a:solidFill>
                  <a:schemeClr val="dk2"/>
                </a:solidFill>
                <a:latin typeface="Arial"/>
                <a:ea typeface="Arial"/>
                <a:cs typeface="Arial"/>
                <a:sym typeface="Arial"/>
              </a:rPr>
              <a:t>oordinates [Ju et al.</a:t>
            </a:r>
            <a:r>
              <a:rPr lang="en-US" sz="3000">
                <a:solidFill>
                  <a:schemeClr val="dk2"/>
                </a:solidFill>
              </a:rPr>
              <a:t> </a:t>
            </a:r>
            <a:r>
              <a:rPr lang="en-US" sz="3000" b="0" i="0" u="none" strike="noStrike" cap="none" baseline="0">
                <a:solidFill>
                  <a:schemeClr val="dk2"/>
                </a:solidFill>
                <a:latin typeface="Arial"/>
                <a:ea typeface="Arial"/>
                <a:cs typeface="Arial"/>
                <a:sym typeface="Arial"/>
              </a:rPr>
              <a:t>2005], i.e., weighted sum of the control mesh</a:t>
            </a:r>
          </a:p>
        </p:txBody>
      </p:sp>
      <p:pic>
        <p:nvPicPr>
          <p:cNvPr id="167" name="Shape 167"/>
          <p:cNvPicPr preferRelativeResize="0"/>
          <p:nvPr/>
        </p:nvPicPr>
        <p:blipFill rotWithShape="1">
          <a:blip r:embed="rId3">
            <a:alphaModFix/>
          </a:blip>
          <a:srcRect/>
          <a:stretch/>
        </p:blipFill>
        <p:spPr>
          <a:xfrm>
            <a:off x="5308600" y="1981200"/>
            <a:ext cx="1879599" cy="3355282"/>
          </a:xfrm>
          <a:prstGeom prst="rect">
            <a:avLst/>
          </a:prstGeom>
          <a:noFill/>
          <a:ln>
            <a:noFill/>
          </a:ln>
        </p:spPr>
      </p:pic>
      <p:pic>
        <p:nvPicPr>
          <p:cNvPr id="168" name="Shape 168"/>
          <p:cNvPicPr preferRelativeResize="0"/>
          <p:nvPr/>
        </p:nvPicPr>
        <p:blipFill rotWithShape="1">
          <a:blip r:embed="rId4">
            <a:alphaModFix/>
          </a:blip>
          <a:srcRect/>
          <a:stretch/>
        </p:blipFill>
        <p:spPr>
          <a:xfrm>
            <a:off x="7162800" y="1981200"/>
            <a:ext cx="1810339" cy="335043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Results</a:t>
            </a:r>
          </a:p>
        </p:txBody>
      </p:sp>
      <p:sp>
        <p:nvSpPr>
          <p:cNvPr id="175" name="Shape 175"/>
          <p:cNvSpPr txBox="1">
            <a:spLocks noGrp="1"/>
          </p:cNvSpPr>
          <p:nvPr>
            <p:ph type="body" idx="1"/>
          </p:nvPr>
        </p:nvSpPr>
        <p:spPr>
          <a:xfrm>
            <a:off x="304800" y="1600200"/>
            <a:ext cx="7541700" cy="4348199"/>
          </a:xfrm>
          <a:prstGeom prst="rect">
            <a:avLst/>
          </a:prstGeom>
          <a:noFill/>
          <a:ln>
            <a:noFill/>
          </a:ln>
        </p:spPr>
        <p:txBody>
          <a:bodyPr lIns="91425" tIns="45700" rIns="91425" bIns="45700" anchor="t" anchorCtr="0">
            <a:noAutofit/>
          </a:bodyPr>
          <a:lstStyle/>
          <a:p>
            <a:pPr marL="342900" marR="0" lvl="0" indent="-152400" algn="l" rtl="0">
              <a:spcBef>
                <a:spcPts val="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p:txBody>
      </p:sp>
      <p:pic>
        <p:nvPicPr>
          <p:cNvPr id="176" name="Shape 176"/>
          <p:cNvPicPr preferRelativeResize="0"/>
          <p:nvPr/>
        </p:nvPicPr>
        <p:blipFill rotWithShape="1">
          <a:blip r:embed="rId3">
            <a:alphaModFix/>
          </a:blip>
          <a:srcRect/>
          <a:stretch/>
        </p:blipFill>
        <p:spPr>
          <a:xfrm>
            <a:off x="533400" y="1666882"/>
            <a:ext cx="1837800" cy="3581399"/>
          </a:xfrm>
          <a:prstGeom prst="rect">
            <a:avLst/>
          </a:prstGeom>
          <a:noFill/>
          <a:ln>
            <a:noFill/>
          </a:ln>
        </p:spPr>
      </p:pic>
      <p:pic>
        <p:nvPicPr>
          <p:cNvPr id="177" name="Shape 177"/>
          <p:cNvPicPr preferRelativeResize="0"/>
          <p:nvPr/>
        </p:nvPicPr>
        <p:blipFill rotWithShape="1">
          <a:blip r:embed="rId4">
            <a:alphaModFix/>
          </a:blip>
          <a:srcRect/>
          <a:stretch/>
        </p:blipFill>
        <p:spPr>
          <a:xfrm>
            <a:off x="2286000" y="1666878"/>
            <a:ext cx="1641600" cy="3581399"/>
          </a:xfrm>
          <a:prstGeom prst="rect">
            <a:avLst/>
          </a:prstGeom>
          <a:noFill/>
          <a:ln>
            <a:noFill/>
          </a:ln>
        </p:spPr>
      </p:pic>
      <p:pic>
        <p:nvPicPr>
          <p:cNvPr id="178" name="Shape 178"/>
          <p:cNvPicPr preferRelativeResize="0"/>
          <p:nvPr/>
        </p:nvPicPr>
        <p:blipFill rotWithShape="1">
          <a:blip r:embed="rId5">
            <a:alphaModFix/>
          </a:blip>
          <a:srcRect/>
          <a:stretch/>
        </p:blipFill>
        <p:spPr>
          <a:xfrm>
            <a:off x="3810000" y="1666878"/>
            <a:ext cx="1641600" cy="3581399"/>
          </a:xfrm>
          <a:prstGeom prst="rect">
            <a:avLst/>
          </a:prstGeom>
          <a:noFill/>
          <a:ln>
            <a:noFill/>
          </a:ln>
        </p:spPr>
      </p:pic>
      <p:pic>
        <p:nvPicPr>
          <p:cNvPr id="179" name="Shape 179"/>
          <p:cNvPicPr preferRelativeResize="0"/>
          <p:nvPr/>
        </p:nvPicPr>
        <p:blipFill rotWithShape="1">
          <a:blip r:embed="rId6">
            <a:alphaModFix/>
          </a:blip>
          <a:srcRect/>
          <a:stretch/>
        </p:blipFill>
        <p:spPr>
          <a:xfrm>
            <a:off x="5451476" y="1666878"/>
            <a:ext cx="1641600" cy="3581399"/>
          </a:xfrm>
          <a:prstGeom prst="rect">
            <a:avLst/>
          </a:prstGeom>
          <a:noFill/>
          <a:ln>
            <a:noFill/>
          </a:ln>
        </p:spPr>
      </p:pic>
      <p:pic>
        <p:nvPicPr>
          <p:cNvPr id="180" name="Shape 180"/>
          <p:cNvPicPr preferRelativeResize="0"/>
          <p:nvPr/>
        </p:nvPicPr>
        <p:blipFill rotWithShape="1">
          <a:blip r:embed="rId7">
            <a:alphaModFix/>
          </a:blip>
          <a:srcRect/>
          <a:stretch/>
        </p:blipFill>
        <p:spPr>
          <a:xfrm>
            <a:off x="7092952" y="1666880"/>
            <a:ext cx="1641600" cy="35813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a:stretch/>
        </p:blipFill>
        <p:spPr>
          <a:xfrm>
            <a:off x="4038600" y="3423919"/>
            <a:ext cx="4895848" cy="2611119"/>
          </a:xfrm>
          <a:prstGeom prst="rect">
            <a:avLst/>
          </a:prstGeom>
          <a:noFill/>
          <a:ln>
            <a:noFill/>
          </a:ln>
        </p:spPr>
      </p:pic>
      <p:sp>
        <p:nvSpPr>
          <p:cNvPr id="187" name="Shape 187"/>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Results</a:t>
            </a:r>
          </a:p>
        </p:txBody>
      </p:sp>
      <p:sp>
        <p:nvSpPr>
          <p:cNvPr id="188" name="Shape 188"/>
          <p:cNvSpPr txBox="1">
            <a:spLocks noGrp="1"/>
          </p:cNvSpPr>
          <p:nvPr>
            <p:ph type="body" idx="1"/>
          </p:nvPr>
        </p:nvSpPr>
        <p:spPr>
          <a:xfrm>
            <a:off x="304800" y="1600200"/>
            <a:ext cx="8610599" cy="533399"/>
          </a:xfrm>
          <a:prstGeom prst="rect">
            <a:avLst/>
          </a:prstGeom>
          <a:noFill/>
          <a:ln>
            <a:noFill/>
          </a:ln>
        </p:spPr>
        <p:txBody>
          <a:bodyPr lIns="91425" tIns="45700" rIns="91425" bIns="45700" anchor="t" anchorCtr="0">
            <a:noAutofit/>
          </a:bodyPr>
          <a:lstStyle/>
          <a:p>
            <a:pPr marL="342900" marR="0" lvl="0" indent="-152400" algn="l" rtl="0">
              <a:spcBef>
                <a:spcPts val="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p:txBody>
      </p:sp>
      <p:pic>
        <p:nvPicPr>
          <p:cNvPr id="189" name="Shape 189"/>
          <p:cNvPicPr preferRelativeResize="0"/>
          <p:nvPr/>
        </p:nvPicPr>
        <p:blipFill rotWithShape="1">
          <a:blip r:embed="rId4">
            <a:alphaModFix/>
          </a:blip>
          <a:srcRect/>
          <a:stretch/>
        </p:blipFill>
        <p:spPr>
          <a:xfrm>
            <a:off x="152400" y="1905000"/>
            <a:ext cx="4343400" cy="2710282"/>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Results</a:t>
            </a:r>
          </a:p>
        </p:txBody>
      </p:sp>
      <p:sp>
        <p:nvSpPr>
          <p:cNvPr id="196" name="Shape 196"/>
          <p:cNvSpPr txBox="1">
            <a:spLocks noGrp="1"/>
          </p:cNvSpPr>
          <p:nvPr>
            <p:ph type="body" idx="1"/>
          </p:nvPr>
        </p:nvSpPr>
        <p:spPr>
          <a:xfrm>
            <a:off x="304800" y="1600200"/>
            <a:ext cx="8610599" cy="685799"/>
          </a:xfrm>
          <a:prstGeom prst="rect">
            <a:avLst/>
          </a:prstGeom>
          <a:noFill/>
          <a:ln>
            <a:noFill/>
          </a:ln>
        </p:spPr>
        <p:txBody>
          <a:bodyPr lIns="91425" tIns="45700" rIns="91425" bIns="45700" anchor="t" anchorCtr="0">
            <a:noAutofit/>
          </a:bodyPr>
          <a:lstStyle/>
          <a:p>
            <a:pPr marL="342900" marR="0" lvl="0" indent="-152400" algn="l" rtl="0">
              <a:spcBef>
                <a:spcPts val="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p:txBody>
      </p:sp>
      <p:pic>
        <p:nvPicPr>
          <p:cNvPr id="197" name="Shape 197"/>
          <p:cNvPicPr preferRelativeResize="0"/>
          <p:nvPr/>
        </p:nvPicPr>
        <p:blipFill rotWithShape="1">
          <a:blip r:embed="rId3">
            <a:alphaModFix/>
          </a:blip>
          <a:srcRect/>
          <a:stretch/>
        </p:blipFill>
        <p:spPr>
          <a:xfrm>
            <a:off x="130277" y="1905000"/>
            <a:ext cx="4553902" cy="2666999"/>
          </a:xfrm>
          <a:prstGeom prst="rect">
            <a:avLst/>
          </a:prstGeom>
          <a:noFill/>
          <a:ln>
            <a:noFill/>
          </a:ln>
        </p:spPr>
      </p:pic>
      <p:pic>
        <p:nvPicPr>
          <p:cNvPr id="198" name="Shape 198"/>
          <p:cNvPicPr preferRelativeResize="0"/>
          <p:nvPr/>
        </p:nvPicPr>
        <p:blipFill rotWithShape="1">
          <a:blip r:embed="rId4">
            <a:alphaModFix/>
          </a:blip>
          <a:srcRect/>
          <a:stretch/>
        </p:blipFill>
        <p:spPr>
          <a:xfrm>
            <a:off x="3886200" y="3147755"/>
            <a:ext cx="4994788" cy="3043491"/>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Results</a:t>
            </a:r>
          </a:p>
        </p:txBody>
      </p:sp>
      <p:sp>
        <p:nvSpPr>
          <p:cNvPr id="205" name="Shape 205"/>
          <p:cNvSpPr txBox="1">
            <a:spLocks noGrp="1"/>
          </p:cNvSpPr>
          <p:nvPr>
            <p:ph type="body" idx="1"/>
          </p:nvPr>
        </p:nvSpPr>
        <p:spPr>
          <a:xfrm>
            <a:off x="304800" y="1600200"/>
            <a:ext cx="8610599" cy="4495800"/>
          </a:xfrm>
          <a:prstGeom prst="rect">
            <a:avLst/>
          </a:prstGeom>
          <a:noFill/>
          <a:ln>
            <a:noFill/>
          </a:ln>
        </p:spPr>
        <p:txBody>
          <a:bodyPr lIns="91425" tIns="45700" rIns="91425" bIns="45700" anchor="t" anchorCtr="0">
            <a:noAutofit/>
          </a:bodyPr>
          <a:lstStyle/>
          <a:p>
            <a:pPr marL="342900" marR="0" lvl="0" indent="-152400" algn="l" rtl="0">
              <a:spcBef>
                <a:spcPts val="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p:txBody>
      </p:sp>
      <p:pic>
        <p:nvPicPr>
          <p:cNvPr id="206" name="Shape 206"/>
          <p:cNvPicPr preferRelativeResize="0"/>
          <p:nvPr/>
        </p:nvPicPr>
        <p:blipFill rotWithShape="1">
          <a:blip r:embed="rId3">
            <a:alphaModFix/>
          </a:blip>
          <a:srcRect/>
          <a:stretch/>
        </p:blipFill>
        <p:spPr>
          <a:xfrm>
            <a:off x="1600200" y="1607165"/>
            <a:ext cx="5562600" cy="3864542"/>
          </a:xfrm>
          <a:prstGeom prst="rect">
            <a:avLst/>
          </a:prstGeom>
          <a:noFill/>
          <a:ln>
            <a:noFill/>
          </a:ln>
        </p:spPr>
      </p:pic>
      <p:sp>
        <p:nvSpPr>
          <p:cNvPr id="207" name="Shape 207"/>
          <p:cNvSpPr txBox="1"/>
          <p:nvPr/>
        </p:nvSpPr>
        <p:spPr>
          <a:xfrm>
            <a:off x="1762833" y="5504819"/>
            <a:ext cx="5237331" cy="369332"/>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1800" b="0" i="0" u="none" strike="noStrike" cap="none" baseline="0">
                <a:solidFill>
                  <a:schemeClr val="dk2"/>
                </a:solidFill>
                <a:latin typeface="Arial"/>
                <a:ea typeface="Arial"/>
                <a:cs typeface="Arial"/>
                <a:sym typeface="Arial"/>
              </a:rPr>
              <a:t>(a) input scan        (b) our method        (c) SCAPE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rotWithShape="1">
          <a:blip r:embed="rId3">
            <a:alphaModFix/>
          </a:blip>
          <a:srcRect/>
          <a:stretch/>
        </p:blipFill>
        <p:spPr>
          <a:xfrm>
            <a:off x="3886200" y="3570548"/>
            <a:ext cx="5027699" cy="2658900"/>
          </a:xfrm>
          <a:prstGeom prst="rect">
            <a:avLst/>
          </a:prstGeom>
          <a:noFill/>
          <a:ln>
            <a:noFill/>
          </a:ln>
        </p:spPr>
      </p:pic>
      <p:sp>
        <p:nvSpPr>
          <p:cNvPr id="214" name="Shape 214"/>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Results</a:t>
            </a:r>
          </a:p>
        </p:txBody>
      </p:sp>
      <p:sp>
        <p:nvSpPr>
          <p:cNvPr id="215" name="Shape 215"/>
          <p:cNvSpPr txBox="1">
            <a:spLocks noGrp="1"/>
          </p:cNvSpPr>
          <p:nvPr>
            <p:ph type="body" idx="1"/>
          </p:nvPr>
        </p:nvSpPr>
        <p:spPr>
          <a:xfrm>
            <a:off x="4495800" y="1600200"/>
            <a:ext cx="4419599" cy="1524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a:solidFill>
                  <a:schemeClr val="dk2"/>
                </a:solidFill>
              </a:rPr>
              <a:t>         </a:t>
            </a:r>
            <a:r>
              <a:rPr lang="en-US" sz="3000" b="0" i="0" u="none" strike="noStrike" cap="none" baseline="0">
                <a:solidFill>
                  <a:schemeClr val="dk2"/>
                </a:solidFill>
                <a:latin typeface="Arial"/>
                <a:ea typeface="Arial"/>
                <a:cs typeface="Arial"/>
                <a:sym typeface="Arial"/>
              </a:rPr>
              <a:t>can be used to control the body size</a:t>
            </a:r>
          </a:p>
        </p:txBody>
      </p:sp>
      <p:pic>
        <p:nvPicPr>
          <p:cNvPr id="216" name="Shape 216"/>
          <p:cNvPicPr preferRelativeResize="0"/>
          <p:nvPr/>
        </p:nvPicPr>
        <p:blipFill rotWithShape="1">
          <a:blip r:embed="rId4">
            <a:alphaModFix/>
          </a:blip>
          <a:srcRect/>
          <a:stretch/>
        </p:blipFill>
        <p:spPr>
          <a:xfrm>
            <a:off x="152402" y="1600200"/>
            <a:ext cx="4184331" cy="2701412"/>
          </a:xfrm>
          <a:prstGeom prst="rect">
            <a:avLst/>
          </a:prstGeom>
          <a:noFill/>
          <a:ln>
            <a:noFill/>
          </a:ln>
        </p:spPr>
      </p:pic>
      <p:pic>
        <p:nvPicPr>
          <p:cNvPr id="217" name="Shape 217"/>
          <p:cNvPicPr preferRelativeResize="0"/>
          <p:nvPr/>
        </p:nvPicPr>
        <p:blipFill rotWithShape="1">
          <a:blip r:embed="rId5">
            <a:alphaModFix/>
          </a:blip>
          <a:srcRect l="36305" r="34946"/>
          <a:stretch/>
        </p:blipFill>
        <p:spPr>
          <a:xfrm>
            <a:off x="4851700" y="1676400"/>
            <a:ext cx="1007700" cy="4562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228600" y="117475"/>
            <a:ext cx="8686800" cy="1143000"/>
          </a:xfrm>
          <a:prstGeom prst="rect">
            <a:avLst/>
          </a:prstGeom>
        </p:spPr>
        <p:txBody>
          <a:bodyPr lIns="91425" tIns="91425" rIns="91425" bIns="91425" anchor="b" anchorCtr="0">
            <a:noAutofit/>
          </a:bodyPr>
          <a:lstStyle/>
          <a:p>
            <a:pPr lvl="0" rtl="0">
              <a:spcBef>
                <a:spcPts val="0"/>
              </a:spcBef>
              <a:buNone/>
            </a:pPr>
            <a:r>
              <a:rPr lang="en-US" sz="4400">
                <a:solidFill>
                  <a:schemeClr val="dk2"/>
                </a:solidFill>
              </a:rPr>
              <a:t>Supplementary Video</a:t>
            </a:r>
          </a:p>
        </p:txBody>
      </p:sp>
      <p:sp>
        <p:nvSpPr>
          <p:cNvPr id="224" name="Shape 224"/>
          <p:cNvSpPr txBox="1">
            <a:spLocks noGrp="1"/>
          </p:cNvSpPr>
          <p:nvPr>
            <p:ph type="body" idx="1"/>
          </p:nvPr>
        </p:nvSpPr>
        <p:spPr>
          <a:xfrm>
            <a:off x="304800" y="1600200"/>
            <a:ext cx="8610599" cy="4495800"/>
          </a:xfrm>
          <a:prstGeom prst="rect">
            <a:avLst/>
          </a:prstGeom>
        </p:spPr>
        <p:txBody>
          <a:bodyPr lIns="91425" tIns="91425" rIns="91425" bIns="91425" anchor="t" anchorCtr="0">
            <a:noAutofit/>
          </a:bodyPr>
          <a:lstStyle/>
          <a:p>
            <a:pPr lvl="0" rtl="0">
              <a:spcBef>
                <a:spcPts val="0"/>
              </a:spcBef>
              <a:buNone/>
            </a:pPr>
            <a:endParaRPr/>
          </a:p>
        </p:txBody>
      </p:sp>
      <p:sp>
        <p:nvSpPr>
          <p:cNvPr id="225" name="Shape 225">
            <a:hlinkClick r:id="rId3"/>
          </p:cNvPr>
          <p:cNvSpPr/>
          <p:nvPr/>
        </p:nvSpPr>
        <p:spPr>
          <a:xfrm>
            <a:off x="1524000" y="1562100"/>
            <a:ext cx="6096000" cy="4572000"/>
          </a:xfrm>
          <a:prstGeom prst="rect">
            <a:avLst/>
          </a:prstGeom>
          <a:blipFill>
            <a:blip r:embed="rId4">
              <a:alphaModFix/>
            </a:blip>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Discussion</a:t>
            </a:r>
          </a:p>
        </p:txBody>
      </p:sp>
      <p:sp>
        <p:nvSpPr>
          <p:cNvPr id="231" name="Shape 231"/>
          <p:cNvSpPr txBox="1">
            <a:spLocks noGrp="1"/>
          </p:cNvSpPr>
          <p:nvPr>
            <p:ph type="body" idx="1"/>
          </p:nvPr>
        </p:nvSpPr>
        <p:spPr>
          <a:xfrm>
            <a:off x="304800" y="1600200"/>
            <a:ext cx="8610599"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BB0000"/>
              </a:buClr>
              <a:buSzPct val="100000"/>
              <a:buFont typeface="Arial"/>
              <a:buChar char="•"/>
            </a:pPr>
            <a:r>
              <a:rPr lang="en-US" sz="3000" b="0" i="0" u="none" strike="noStrike" cap="none" baseline="0">
                <a:solidFill>
                  <a:srgbClr val="BB0000"/>
                </a:solidFill>
                <a:latin typeface="Arial"/>
                <a:ea typeface="Arial"/>
                <a:cs typeface="Arial"/>
                <a:sym typeface="Arial"/>
              </a:rPr>
              <a:t>An automatic approach to align a detailed template mesh with human point clouds in different poses</a:t>
            </a:r>
          </a:p>
          <a:p>
            <a:pPr marL="342900" marR="0" lvl="0" indent="-342900" algn="l" rtl="0">
              <a:spcBef>
                <a:spcPts val="600"/>
              </a:spcBef>
              <a:spcAft>
                <a:spcPts val="0"/>
              </a:spcAft>
              <a:buClr>
                <a:srgbClr val="BB0000"/>
              </a:buClr>
              <a:buSzPct val="100000"/>
              <a:buFont typeface="Arial"/>
              <a:buChar char="•"/>
            </a:pPr>
            <a:r>
              <a:rPr lang="en-US" sz="3000" b="0" i="0" u="none" strike="noStrike" cap="none" baseline="0">
                <a:solidFill>
                  <a:srgbClr val="BB0000"/>
                </a:solidFill>
                <a:latin typeface="Arial"/>
                <a:ea typeface="Arial"/>
                <a:cs typeface="Arial"/>
                <a:sym typeface="Arial"/>
              </a:rPr>
              <a:t>Robust to noise and occlusions</a:t>
            </a:r>
          </a:p>
          <a:p>
            <a:pPr marL="342900" marR="0" lvl="0" indent="-342900" algn="l" rtl="0">
              <a:spcBef>
                <a:spcPts val="600"/>
              </a:spcBef>
              <a:spcAft>
                <a:spcPts val="0"/>
              </a:spcAft>
              <a:buClr>
                <a:srgbClr val="000000"/>
              </a:buClr>
              <a:buSzPct val="100000"/>
              <a:buFont typeface="Arial"/>
              <a:buChar char="•"/>
            </a:pPr>
            <a:r>
              <a:rPr lang="en-US" sz="3000" b="0" i="0" u="none" strike="noStrike" cap="none" baseline="0">
                <a:latin typeface="Arial"/>
                <a:ea typeface="Arial"/>
                <a:cs typeface="Arial"/>
                <a:sym typeface="Arial"/>
              </a:rPr>
              <a:t>Sensitive to topological change</a:t>
            </a:r>
          </a:p>
          <a:p>
            <a:pPr marL="342900" marR="0" lvl="0" indent="-342900" algn="l" rtl="0">
              <a:spcBef>
                <a:spcPts val="600"/>
              </a:spcBef>
              <a:spcAft>
                <a:spcPts val="0"/>
              </a:spcAft>
              <a:buClr>
                <a:srgbClr val="000000"/>
              </a:buClr>
              <a:buSzPct val="100000"/>
              <a:buFont typeface="Arial"/>
              <a:buChar char="•"/>
            </a:pPr>
            <a:r>
              <a:rPr lang="en-US" sz="3000" b="0" i="0" u="none" strike="noStrike" cap="none" baseline="0">
                <a:latin typeface="Arial"/>
                <a:ea typeface="Arial"/>
                <a:cs typeface="Arial"/>
                <a:sym typeface="Arial"/>
              </a:rPr>
              <a:t>Can not handle details like fingers</a:t>
            </a:r>
          </a:p>
          <a:p>
            <a:pPr marL="342900" marR="0" lvl="0" indent="-342900" algn="l" rtl="0">
              <a:spcBef>
                <a:spcPts val="600"/>
              </a:spcBef>
              <a:spcAft>
                <a:spcPts val="0"/>
              </a:spcAft>
              <a:buClr>
                <a:srgbClr val="000000"/>
              </a:buClr>
              <a:buSzPct val="100000"/>
              <a:buFont typeface="Arial"/>
              <a:buChar char="•"/>
            </a:pPr>
            <a:r>
              <a:rPr lang="en-US" sz="3000" b="0" i="0" u="none" strike="noStrike" cap="none" baseline="0">
                <a:latin typeface="Arial"/>
                <a:ea typeface="Arial"/>
                <a:cs typeface="Arial"/>
                <a:sym typeface="Arial"/>
              </a:rPr>
              <a:t>Does not run in real-time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Q &amp; A</a:t>
            </a:r>
          </a:p>
        </p:txBody>
      </p:sp>
      <p:sp>
        <p:nvSpPr>
          <p:cNvPr id="238" name="Shape 238"/>
          <p:cNvSpPr txBox="1">
            <a:spLocks noGrp="1"/>
          </p:cNvSpPr>
          <p:nvPr>
            <p:ph type="body" idx="1"/>
          </p:nvPr>
        </p:nvSpPr>
        <p:spPr>
          <a:xfrm>
            <a:off x="228600" y="2667000"/>
            <a:ext cx="8610599" cy="1752600"/>
          </a:xfrm>
          <a:prstGeom prst="rect">
            <a:avLst/>
          </a:prstGeom>
          <a:noFill/>
          <a:ln>
            <a:noFill/>
          </a:ln>
        </p:spPr>
        <p:txBody>
          <a:bodyPr lIns="91425" tIns="45700" rIns="91425" bIns="45700" anchor="t" anchorCtr="0">
            <a:noAutofit/>
          </a:bodyPr>
          <a:lstStyle/>
          <a:p>
            <a:pPr marL="342900" marR="0" lvl="0" indent="-342900" algn="ctr" rtl="0">
              <a:spcBef>
                <a:spcPts val="0"/>
              </a:spcBef>
              <a:spcAft>
                <a:spcPts val="0"/>
              </a:spcAft>
              <a:buClr>
                <a:schemeClr val="folHlink"/>
              </a:buClr>
              <a:buSzPct val="25000"/>
              <a:buFont typeface="Arial"/>
              <a:buNone/>
            </a:pPr>
            <a:r>
              <a:rPr lang="en-US" sz="9600" b="0" i="0" u="none" strike="noStrike" cap="none" baseline="0">
                <a:solidFill>
                  <a:srgbClr val="BB0000"/>
                </a:solidFill>
                <a:latin typeface="Arial"/>
                <a:ea typeface="Arial"/>
                <a:cs typeface="Arial"/>
                <a:sym typeface="Arial"/>
              </a:rPr>
              <a:t>Thank you!</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Problem Statement</a:t>
            </a:r>
          </a:p>
        </p:txBody>
      </p:sp>
      <p:sp>
        <p:nvSpPr>
          <p:cNvPr id="66" name="Shape 66"/>
          <p:cNvSpPr txBox="1">
            <a:spLocks noGrp="1"/>
          </p:cNvSpPr>
          <p:nvPr>
            <p:ph type="body" idx="1"/>
          </p:nvPr>
        </p:nvSpPr>
        <p:spPr>
          <a:xfrm>
            <a:off x="304800" y="1600200"/>
            <a:ext cx="8610599"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Low-end scanning devices are becoming popular. But quality of their output…</a:t>
            </a:r>
          </a:p>
          <a:p>
            <a:pPr marL="342900" marR="0" lvl="0" indent="-342900" algn="l" rtl="0">
              <a:spcBef>
                <a:spcPts val="60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Reconstruct from problematic human scans by deforming a prior high quality template mesh</a:t>
            </a:r>
          </a:p>
        </p:txBody>
      </p:sp>
      <p:pic>
        <p:nvPicPr>
          <p:cNvPr id="67" name="Shape 67"/>
          <p:cNvPicPr preferRelativeResize="0"/>
          <p:nvPr/>
        </p:nvPicPr>
        <p:blipFill rotWithShape="1">
          <a:blip r:embed="rId3">
            <a:alphaModFix/>
          </a:blip>
          <a:srcRect/>
          <a:stretch/>
        </p:blipFill>
        <p:spPr>
          <a:xfrm>
            <a:off x="3886200" y="3657600"/>
            <a:ext cx="4953000" cy="2565449"/>
          </a:xfrm>
          <a:prstGeom prst="rect">
            <a:avLst/>
          </a:prstGeom>
          <a:noFill/>
          <a:ln>
            <a:noFill/>
          </a:ln>
        </p:spPr>
      </p:pic>
      <p:pic>
        <p:nvPicPr>
          <p:cNvPr id="68" name="Shape 68"/>
          <p:cNvPicPr preferRelativeResize="0"/>
          <p:nvPr/>
        </p:nvPicPr>
        <p:blipFill rotWithShape="1">
          <a:blip r:embed="rId4">
            <a:alphaModFix/>
          </a:blip>
          <a:srcRect/>
          <a:stretch/>
        </p:blipFill>
        <p:spPr>
          <a:xfrm>
            <a:off x="304800" y="3990010"/>
            <a:ext cx="3429000" cy="1717646"/>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Related Work</a:t>
            </a:r>
          </a:p>
        </p:txBody>
      </p:sp>
      <p:sp>
        <p:nvSpPr>
          <p:cNvPr id="75" name="Shape 75"/>
          <p:cNvSpPr txBox="1">
            <a:spLocks noGrp="1"/>
          </p:cNvSpPr>
          <p:nvPr>
            <p:ph type="body" idx="1"/>
          </p:nvPr>
        </p:nvSpPr>
        <p:spPr>
          <a:xfrm>
            <a:off x="304800" y="1600200"/>
            <a:ext cx="8610599"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Model-based Registration</a:t>
            </a:r>
          </a:p>
          <a:p>
            <a:pPr marL="742950" marR="0" lvl="1" indent="-285750" algn="l" rtl="0">
              <a:spcBef>
                <a:spcPts val="520"/>
              </a:spcBef>
              <a:spcAft>
                <a:spcPts val="0"/>
              </a:spcAft>
              <a:buClr>
                <a:schemeClr val="accent1"/>
              </a:buClr>
              <a:buSzPct val="100000"/>
              <a:buFont typeface="Arial"/>
              <a:buChar char="•"/>
            </a:pPr>
            <a:r>
              <a:rPr lang="en-US" sz="2600" b="0" i="0" u="none" strike="noStrike" cap="none" baseline="0">
                <a:solidFill>
                  <a:schemeClr val="dk2"/>
                </a:solidFill>
                <a:latin typeface="Arial"/>
                <a:ea typeface="Arial"/>
                <a:cs typeface="Arial"/>
                <a:sym typeface="Arial"/>
              </a:rPr>
              <a:t>Parametric human body models</a:t>
            </a:r>
          </a:p>
          <a:p>
            <a:pPr marL="342900" marR="0" lvl="0" indent="-342900" algn="l" rtl="0">
              <a:spcBef>
                <a:spcPts val="60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Registration without a Model</a:t>
            </a:r>
          </a:p>
          <a:p>
            <a:pPr marL="742950" marR="0" lvl="1" indent="-285750" algn="l" rtl="0">
              <a:spcBef>
                <a:spcPts val="520"/>
              </a:spcBef>
              <a:spcAft>
                <a:spcPts val="0"/>
              </a:spcAft>
              <a:buClr>
                <a:schemeClr val="accent1"/>
              </a:buClr>
              <a:buSzPct val="100000"/>
              <a:buFont typeface="Arial"/>
              <a:buChar char="•"/>
            </a:pPr>
            <a:r>
              <a:rPr lang="en-US" sz="2600" b="0" i="0" u="none" strike="noStrike" cap="none" baseline="0">
                <a:solidFill>
                  <a:schemeClr val="dk2"/>
                </a:solidFill>
                <a:latin typeface="Arial"/>
                <a:ea typeface="Arial"/>
                <a:cs typeface="Arial"/>
                <a:sym typeface="Arial"/>
              </a:rPr>
              <a:t>Manual intervention</a:t>
            </a:r>
          </a:p>
          <a:p>
            <a:pPr marL="742950" marR="0" lvl="1" indent="-285750" algn="l" rtl="0">
              <a:spcBef>
                <a:spcPts val="520"/>
              </a:spcBef>
              <a:spcAft>
                <a:spcPts val="0"/>
              </a:spcAft>
              <a:buClr>
                <a:schemeClr val="accent1"/>
              </a:buClr>
              <a:buSzPct val="100000"/>
              <a:buFont typeface="Arial"/>
              <a:buChar char="•"/>
            </a:pPr>
            <a:r>
              <a:rPr lang="en-US" sz="2600" b="0" i="0" u="none" strike="noStrike" cap="none" baseline="0">
                <a:solidFill>
                  <a:schemeClr val="dk2"/>
                </a:solidFill>
                <a:latin typeface="Arial"/>
                <a:ea typeface="Arial"/>
                <a:cs typeface="Arial"/>
                <a:sym typeface="Arial"/>
              </a:rPr>
              <a:t>Non-rigid registration by nonlinear optimization</a:t>
            </a:r>
          </a:p>
          <a:p>
            <a:pPr marL="742950" marR="0" lvl="1" indent="-285750" algn="l" rtl="0">
              <a:spcBef>
                <a:spcPts val="520"/>
              </a:spcBef>
              <a:spcAft>
                <a:spcPts val="0"/>
              </a:spcAft>
              <a:buClr>
                <a:schemeClr val="accent1"/>
              </a:buClr>
              <a:buSzPct val="100000"/>
              <a:buFont typeface="Arial"/>
              <a:buChar char="•"/>
            </a:pPr>
            <a:r>
              <a:rPr lang="en-US" sz="2600" b="0" i="0" u="none" strike="noStrike" cap="none" baseline="0">
                <a:solidFill>
                  <a:schemeClr val="dk2"/>
                </a:solidFill>
                <a:latin typeface="Arial"/>
                <a:ea typeface="Arial"/>
                <a:cs typeface="Arial"/>
                <a:sym typeface="Arial"/>
              </a:rPr>
              <a:t>Isometric deformations: keep geodesic distance unchanged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Our Method: Outline</a:t>
            </a:r>
          </a:p>
        </p:txBody>
      </p:sp>
      <p:pic>
        <p:nvPicPr>
          <p:cNvPr id="82" name="Shape 82"/>
          <p:cNvPicPr preferRelativeResize="0"/>
          <p:nvPr/>
        </p:nvPicPr>
        <p:blipFill rotWithShape="1">
          <a:blip r:embed="rId3">
            <a:alphaModFix/>
          </a:blip>
          <a:srcRect/>
          <a:stretch/>
        </p:blipFill>
        <p:spPr>
          <a:xfrm>
            <a:off x="100348" y="1785059"/>
            <a:ext cx="3727312" cy="3180638"/>
          </a:xfrm>
          <a:prstGeom prst="rect">
            <a:avLst/>
          </a:prstGeom>
          <a:noFill/>
          <a:ln>
            <a:noFill/>
          </a:ln>
        </p:spPr>
      </p:pic>
      <p:pic>
        <p:nvPicPr>
          <p:cNvPr id="83" name="Shape 83"/>
          <p:cNvPicPr preferRelativeResize="0"/>
          <p:nvPr/>
        </p:nvPicPr>
        <p:blipFill rotWithShape="1">
          <a:blip r:embed="rId4">
            <a:alphaModFix/>
          </a:blip>
          <a:srcRect/>
          <a:stretch/>
        </p:blipFill>
        <p:spPr>
          <a:xfrm>
            <a:off x="3802260" y="1785059"/>
            <a:ext cx="1674228" cy="3206202"/>
          </a:xfrm>
          <a:prstGeom prst="rect">
            <a:avLst/>
          </a:prstGeom>
          <a:noFill/>
          <a:ln>
            <a:noFill/>
          </a:ln>
        </p:spPr>
      </p:pic>
      <p:pic>
        <p:nvPicPr>
          <p:cNvPr id="84" name="Shape 84"/>
          <p:cNvPicPr preferRelativeResize="0"/>
          <p:nvPr/>
        </p:nvPicPr>
        <p:blipFill rotWithShape="1">
          <a:blip r:embed="rId5">
            <a:alphaModFix/>
          </a:blip>
          <a:srcRect/>
          <a:stretch/>
        </p:blipFill>
        <p:spPr>
          <a:xfrm>
            <a:off x="5463789" y="1785059"/>
            <a:ext cx="1866217" cy="3216480"/>
          </a:xfrm>
          <a:prstGeom prst="rect">
            <a:avLst/>
          </a:prstGeom>
          <a:noFill/>
          <a:ln>
            <a:noFill/>
          </a:ln>
        </p:spPr>
      </p:pic>
      <p:pic>
        <p:nvPicPr>
          <p:cNvPr id="85" name="Shape 85"/>
          <p:cNvPicPr preferRelativeResize="0"/>
          <p:nvPr/>
        </p:nvPicPr>
        <p:blipFill rotWithShape="1">
          <a:blip r:embed="rId6">
            <a:alphaModFix/>
          </a:blip>
          <a:srcRect/>
          <a:stretch/>
        </p:blipFill>
        <p:spPr>
          <a:xfrm>
            <a:off x="7317307" y="1785059"/>
            <a:ext cx="1734435" cy="3190916"/>
          </a:xfrm>
          <a:prstGeom prst="rect">
            <a:avLst/>
          </a:prstGeom>
          <a:noFill/>
          <a:ln>
            <a:noFill/>
          </a:ln>
        </p:spPr>
      </p:pic>
      <p:sp>
        <p:nvSpPr>
          <p:cNvPr id="86" name="Shape 86"/>
          <p:cNvSpPr txBox="1"/>
          <p:nvPr/>
        </p:nvSpPr>
        <p:spPr>
          <a:xfrm>
            <a:off x="181125" y="5111275"/>
            <a:ext cx="2597999" cy="8375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2"/>
                </a:solidFill>
                <a:latin typeface="Arial"/>
                <a:ea typeface="Arial"/>
                <a:cs typeface="Arial"/>
                <a:sym typeface="Arial"/>
              </a:rPr>
              <a:t>computing correspondences</a:t>
            </a:r>
          </a:p>
        </p:txBody>
      </p:sp>
      <p:sp>
        <p:nvSpPr>
          <p:cNvPr id="87" name="Shape 87"/>
          <p:cNvSpPr txBox="1"/>
          <p:nvPr/>
        </p:nvSpPr>
        <p:spPr>
          <a:xfrm>
            <a:off x="4890829" y="5124089"/>
            <a:ext cx="941400" cy="4001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000" b="0" i="0" u="none" strike="noStrike" cap="none" baseline="0">
                <a:solidFill>
                  <a:schemeClr val="dk2"/>
                </a:solidFill>
                <a:latin typeface="Arial"/>
                <a:ea typeface="Arial"/>
                <a:cs typeface="Arial"/>
                <a:sym typeface="Arial"/>
              </a:rPr>
              <a:t>posing</a:t>
            </a:r>
          </a:p>
        </p:txBody>
      </p:sp>
      <p:sp>
        <p:nvSpPr>
          <p:cNvPr id="88" name="Shape 88"/>
          <p:cNvSpPr/>
          <p:nvPr/>
        </p:nvSpPr>
        <p:spPr>
          <a:xfrm>
            <a:off x="3094639" y="5209003"/>
            <a:ext cx="1480800" cy="230400"/>
          </a:xfrm>
          <a:prstGeom prst="rightArrow">
            <a:avLst>
              <a:gd name="adj1" fmla="val 50000"/>
              <a:gd name="adj2" fmla="val 50000"/>
            </a:avLst>
          </a:prstGeom>
          <a:solidFill>
            <a:schemeClr val="accent1"/>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Tahoma"/>
              <a:buNone/>
            </a:pPr>
            <a:endParaRPr sz="2000" b="0" i="0" u="none" strike="noStrike" cap="none" baseline="0">
              <a:solidFill>
                <a:schemeClr val="dk2"/>
              </a:solidFill>
              <a:latin typeface="Arial"/>
              <a:ea typeface="Arial"/>
              <a:cs typeface="Arial"/>
              <a:sym typeface="Arial"/>
            </a:endParaRPr>
          </a:p>
        </p:txBody>
      </p:sp>
      <p:sp>
        <p:nvSpPr>
          <p:cNvPr id="89" name="Shape 89"/>
          <p:cNvSpPr txBox="1"/>
          <p:nvPr/>
        </p:nvSpPr>
        <p:spPr>
          <a:xfrm>
            <a:off x="7625054" y="5124089"/>
            <a:ext cx="941400" cy="400199"/>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r>
              <a:rPr lang="en-US" sz="2000">
                <a:solidFill>
                  <a:schemeClr val="dk2"/>
                </a:solidFill>
              </a:rPr>
              <a:t>output</a:t>
            </a:r>
          </a:p>
        </p:txBody>
      </p:sp>
      <p:sp>
        <p:nvSpPr>
          <p:cNvPr id="90" name="Shape 90"/>
          <p:cNvSpPr/>
          <p:nvPr/>
        </p:nvSpPr>
        <p:spPr>
          <a:xfrm>
            <a:off x="5988227" y="5196128"/>
            <a:ext cx="1480800" cy="230400"/>
          </a:xfrm>
          <a:prstGeom prst="rightArrow">
            <a:avLst>
              <a:gd name="adj1" fmla="val 50000"/>
              <a:gd name="adj2" fmla="val 50000"/>
            </a:avLst>
          </a:prstGeom>
          <a:solidFill>
            <a:schemeClr val="accent1"/>
          </a:solidFill>
          <a:ln w="9525" cap="flat">
            <a:solidFill>
              <a:schemeClr val="lt1"/>
            </a:solidFill>
            <a:prstDash val="solid"/>
            <a:round/>
            <a:headEnd type="none" w="med" len="med"/>
            <a:tailEnd type="none" w="med" len="med"/>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Tahoma"/>
              <a:buNone/>
            </a:pPr>
            <a:endParaRPr sz="2000" b="0" i="0" u="none" strike="noStrike" cap="none" baseline="0">
              <a:solidFill>
                <a:schemeClr val="dk2"/>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500"/>
                                        <p:tgtEl>
                                          <p:spTgt spid="8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500"/>
                                        <p:tgtEl>
                                          <p:spTgt spid="8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nodeType="with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1000"/>
                                        <p:tgtEl>
                                          <p:spTgt spid="90"/>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Computing Correspondences</a:t>
            </a:r>
          </a:p>
        </p:txBody>
      </p:sp>
      <p:sp>
        <p:nvSpPr>
          <p:cNvPr id="97" name="Shape 97"/>
          <p:cNvSpPr txBox="1">
            <a:spLocks noGrp="1"/>
          </p:cNvSpPr>
          <p:nvPr>
            <p:ph type="body" idx="1"/>
          </p:nvPr>
        </p:nvSpPr>
        <p:spPr>
          <a:xfrm>
            <a:off x="304800" y="1600200"/>
            <a:ext cx="2590800" cy="1143000"/>
          </a:xfrm>
          <a:prstGeom prst="rect">
            <a:avLst/>
          </a:prstGeom>
          <a:noFill/>
          <a:ln>
            <a:noFill/>
          </a:ln>
        </p:spPr>
        <p:txBody>
          <a:bodyPr lIns="91425" tIns="45700" rIns="91425" bIns="45700" anchor="t" anchorCtr="0">
            <a:noAutofit/>
          </a:bodyPr>
          <a:lstStyle/>
          <a:p>
            <a:pPr marL="342900" marR="0" lvl="0" indent="-152400" algn="l" rtl="0">
              <a:spcBef>
                <a:spcPts val="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p:txBody>
      </p:sp>
      <p:pic>
        <p:nvPicPr>
          <p:cNvPr id="98" name="Shape 98"/>
          <p:cNvPicPr preferRelativeResize="0"/>
          <p:nvPr/>
        </p:nvPicPr>
        <p:blipFill rotWithShape="1">
          <a:blip r:embed="rId3">
            <a:alphaModFix/>
          </a:blip>
          <a:srcRect/>
          <a:stretch/>
        </p:blipFill>
        <p:spPr>
          <a:xfrm>
            <a:off x="1143000" y="1828800"/>
            <a:ext cx="2286000" cy="4026875"/>
          </a:xfrm>
          <a:prstGeom prst="rect">
            <a:avLst/>
          </a:prstGeom>
          <a:noFill/>
          <a:ln>
            <a:noFill/>
          </a:ln>
        </p:spPr>
      </p:pic>
      <p:pic>
        <p:nvPicPr>
          <p:cNvPr id="99" name="Shape 99"/>
          <p:cNvPicPr preferRelativeResize="0"/>
          <p:nvPr/>
        </p:nvPicPr>
        <p:blipFill rotWithShape="1">
          <a:blip r:embed="rId4">
            <a:alphaModFix/>
          </a:blip>
          <a:srcRect/>
          <a:stretch/>
        </p:blipFill>
        <p:spPr>
          <a:xfrm>
            <a:off x="5867400" y="1879600"/>
            <a:ext cx="2316849" cy="3976075"/>
          </a:xfrm>
          <a:prstGeom prst="rect">
            <a:avLst/>
          </a:prstGeom>
          <a:noFill/>
          <a:ln>
            <a:noFill/>
          </a:ln>
        </p:spPr>
      </p:pic>
      <p:pic>
        <p:nvPicPr>
          <p:cNvPr id="100" name="Shape 100"/>
          <p:cNvPicPr preferRelativeResize="0"/>
          <p:nvPr/>
        </p:nvPicPr>
        <p:blipFill rotWithShape="1">
          <a:blip r:embed="rId5">
            <a:alphaModFix/>
          </a:blip>
          <a:srcRect/>
          <a:stretch/>
        </p:blipFill>
        <p:spPr>
          <a:xfrm>
            <a:off x="4095750" y="3379405"/>
            <a:ext cx="780561" cy="780561"/>
          </a:xfrm>
          <a:prstGeom prst="rect">
            <a:avLst/>
          </a:prstGeom>
          <a:noFill/>
          <a:ln>
            <a:noFill/>
          </a:ln>
        </p:spPr>
      </p:pic>
      <p:sp>
        <p:nvSpPr>
          <p:cNvPr id="101" name="Shape 101"/>
          <p:cNvSpPr/>
          <p:nvPr/>
        </p:nvSpPr>
        <p:spPr>
          <a:xfrm>
            <a:off x="1487050" y="3570850"/>
            <a:ext cx="5126375" cy="1095725"/>
          </a:xfrm>
          <a:custGeom>
            <a:avLst/>
            <a:gdLst/>
            <a:ahLst/>
            <a:cxnLst/>
            <a:rect l="0" t="0" r="0" b="0"/>
            <a:pathLst>
              <a:path w="205055" h="43829" extrusionOk="0">
                <a:moveTo>
                  <a:pt x="0" y="9560"/>
                </a:moveTo>
                <a:cubicBezTo>
                  <a:pt x="7761" y="13706"/>
                  <a:pt x="27458" y="28725"/>
                  <a:pt x="46568" y="34437"/>
                </a:cubicBezTo>
                <a:cubicBezTo>
                  <a:pt x="65677" y="40148"/>
                  <a:pt x="94830" y="44089"/>
                  <a:pt x="114658" y="43829"/>
                </a:cubicBezTo>
                <a:cubicBezTo>
                  <a:pt x="134485" y="43568"/>
                  <a:pt x="150464" y="40176"/>
                  <a:pt x="165531" y="32872"/>
                </a:cubicBezTo>
                <a:cubicBezTo>
                  <a:pt x="180597" y="25567"/>
                  <a:pt x="198467" y="5478"/>
                  <a:pt x="205055" y="0"/>
                </a:cubicBezTo>
              </a:path>
            </a:pathLst>
          </a:custGeom>
          <a:noFill/>
          <a:ln w="19050" cap="flat">
            <a:solidFill>
              <a:srgbClr val="674EA7"/>
            </a:solidFill>
            <a:prstDash val="solid"/>
            <a:round/>
            <a:headEnd type="none" w="lg" len="lg"/>
            <a:tailEnd type="triangle" w="lg" len="lg"/>
          </a:ln>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Computing Correspondences</a:t>
            </a:r>
          </a:p>
        </p:txBody>
      </p:sp>
      <p:sp>
        <p:nvSpPr>
          <p:cNvPr id="108" name="Shape 108"/>
          <p:cNvSpPr txBox="1">
            <a:spLocks noGrp="1"/>
          </p:cNvSpPr>
          <p:nvPr>
            <p:ph type="body" idx="1"/>
          </p:nvPr>
        </p:nvSpPr>
        <p:spPr>
          <a:xfrm>
            <a:off x="304800" y="1600200"/>
            <a:ext cx="8610599"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The Global Point Signature (GPS) framework by [Rustamov 2007]:</a:t>
            </a:r>
          </a:p>
          <a:p>
            <a:pPr marL="342900" marR="0" lvl="0" indent="-342900" algn="l" rtl="0">
              <a:spcBef>
                <a:spcPts val="60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Apply Gaussian-weighted Graph Laplacian on the adjacency graph of input point cloud</a:t>
            </a:r>
          </a:p>
          <a:p>
            <a:pPr marL="342900" marR="0" lvl="0" indent="-152400" algn="l" rtl="0">
              <a:spcBef>
                <a:spcPts val="60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a:p>
            <a:pPr marL="342900" marR="0" lvl="0" indent="-152400" algn="l" rtl="0">
              <a:spcBef>
                <a:spcPts val="60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a:p>
            <a:pPr marL="0" marR="0" lvl="0" indent="0" algn="l" rtl="0">
              <a:spcBef>
                <a:spcPts val="60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a:p>
            <a:pPr marL="0" marR="0" lvl="0" indent="0" algn="l" rtl="0">
              <a:spcBef>
                <a:spcPts val="600"/>
              </a:spcBef>
              <a:spcAft>
                <a:spcPts val="0"/>
              </a:spcAft>
              <a:buClr>
                <a:schemeClr val="folHlink"/>
              </a:buClr>
              <a:buFont typeface="Arial"/>
              <a:buNone/>
            </a:pPr>
            <a:endParaRPr sz="3000" b="0" i="0" u="none" strike="noStrike" cap="none" baseline="0">
              <a:solidFill>
                <a:schemeClr val="dk2"/>
              </a:solidFill>
              <a:latin typeface="Arial"/>
              <a:ea typeface="Arial"/>
              <a:cs typeface="Arial"/>
              <a:sym typeface="Arial"/>
            </a:endParaRPr>
          </a:p>
        </p:txBody>
      </p:sp>
      <p:pic>
        <p:nvPicPr>
          <p:cNvPr id="109" name="Shape 109"/>
          <p:cNvPicPr preferRelativeResize="0"/>
          <p:nvPr/>
        </p:nvPicPr>
        <p:blipFill rotWithShape="1">
          <a:blip r:embed="rId3">
            <a:alphaModFix/>
          </a:blip>
          <a:srcRect/>
          <a:stretch/>
        </p:blipFill>
        <p:spPr>
          <a:xfrm>
            <a:off x="4385980" y="2050632"/>
            <a:ext cx="3373436" cy="647698"/>
          </a:xfrm>
          <a:prstGeom prst="rect">
            <a:avLst/>
          </a:prstGeom>
          <a:noFill/>
          <a:ln>
            <a:noFill/>
          </a:ln>
        </p:spPr>
      </p:pic>
      <p:pic>
        <p:nvPicPr>
          <p:cNvPr id="110" name="Shape 110"/>
          <p:cNvPicPr preferRelativeResize="0"/>
          <p:nvPr/>
        </p:nvPicPr>
        <p:blipFill rotWithShape="1">
          <a:blip r:embed="rId4">
            <a:alphaModFix/>
          </a:blip>
          <a:srcRect/>
          <a:stretch/>
        </p:blipFill>
        <p:spPr>
          <a:xfrm>
            <a:off x="666573" y="3828744"/>
            <a:ext cx="1314599" cy="2315699"/>
          </a:xfrm>
          <a:prstGeom prst="rect">
            <a:avLst/>
          </a:prstGeom>
          <a:noFill/>
          <a:ln>
            <a:noFill/>
          </a:ln>
        </p:spPr>
      </p:pic>
      <p:pic>
        <p:nvPicPr>
          <p:cNvPr id="111" name="Shape 111"/>
          <p:cNvPicPr preferRelativeResize="0"/>
          <p:nvPr/>
        </p:nvPicPr>
        <p:blipFill rotWithShape="1">
          <a:blip r:embed="rId5">
            <a:alphaModFix/>
          </a:blip>
          <a:srcRect/>
          <a:stretch/>
        </p:blipFill>
        <p:spPr>
          <a:xfrm flipH="1">
            <a:off x="3714572" y="3838744"/>
            <a:ext cx="181117" cy="2414888"/>
          </a:xfrm>
          <a:prstGeom prst="rect">
            <a:avLst/>
          </a:prstGeom>
          <a:noFill/>
          <a:ln>
            <a:noFill/>
          </a:ln>
        </p:spPr>
      </p:pic>
      <p:pic>
        <p:nvPicPr>
          <p:cNvPr id="112" name="Shape 112"/>
          <p:cNvPicPr preferRelativeResize="0"/>
          <p:nvPr/>
        </p:nvPicPr>
        <p:blipFill rotWithShape="1">
          <a:blip r:embed="rId6">
            <a:alphaModFix/>
          </a:blip>
          <a:srcRect/>
          <a:stretch/>
        </p:blipFill>
        <p:spPr>
          <a:xfrm>
            <a:off x="6407278" y="3828746"/>
            <a:ext cx="2539605" cy="2063428"/>
          </a:xfrm>
          <a:prstGeom prst="rect">
            <a:avLst/>
          </a:prstGeom>
          <a:noFill/>
          <a:ln>
            <a:noFill/>
          </a:ln>
        </p:spPr>
      </p:pic>
      <p:pic>
        <p:nvPicPr>
          <p:cNvPr id="113" name="Shape 113"/>
          <p:cNvPicPr preferRelativeResize="0"/>
          <p:nvPr/>
        </p:nvPicPr>
        <p:blipFill rotWithShape="1">
          <a:blip r:embed="rId7">
            <a:alphaModFix/>
          </a:blip>
          <a:srcRect/>
          <a:stretch/>
        </p:blipFill>
        <p:spPr>
          <a:xfrm>
            <a:off x="4495800" y="3828744"/>
            <a:ext cx="2087000" cy="2063428"/>
          </a:xfrm>
          <a:prstGeom prst="rect">
            <a:avLst/>
          </a:prstGeom>
          <a:noFill/>
          <a:ln>
            <a:noFill/>
          </a:ln>
        </p:spPr>
      </p:pic>
      <p:cxnSp>
        <p:nvCxnSpPr>
          <p:cNvPr id="114" name="Shape 114"/>
          <p:cNvCxnSpPr/>
          <p:nvPr/>
        </p:nvCxnSpPr>
        <p:spPr>
          <a:xfrm rot="10800000" flipH="1">
            <a:off x="2169450" y="4975350"/>
            <a:ext cx="1317900" cy="13499"/>
          </a:xfrm>
          <a:prstGeom prst="straightConnector1">
            <a:avLst/>
          </a:prstGeom>
          <a:noFill/>
          <a:ln w="19050" cap="flat">
            <a:solidFill>
              <a:schemeClr val="dk2"/>
            </a:solidFill>
            <a:prstDash val="solid"/>
            <a:round/>
            <a:headEnd type="none" w="lg" len="lg"/>
            <a:tailEnd type="triangle" w="lg" len="lg"/>
          </a:ln>
        </p:spPr>
      </p:cxnSp>
      <p:sp>
        <p:nvSpPr>
          <p:cNvPr id="115" name="Shape 115"/>
          <p:cNvSpPr txBox="1"/>
          <p:nvPr/>
        </p:nvSpPr>
        <p:spPr>
          <a:xfrm>
            <a:off x="2082150" y="4517562"/>
            <a:ext cx="1492500" cy="533399"/>
          </a:xfrm>
          <a:prstGeom prst="rect">
            <a:avLst/>
          </a:prstGeom>
          <a:noFill/>
          <a:ln>
            <a:noFill/>
          </a:ln>
        </p:spPr>
        <p:txBody>
          <a:bodyPr lIns="91425" tIns="91425" rIns="91425" bIns="91425" anchor="t" anchorCtr="0">
            <a:noAutofit/>
          </a:bodyPr>
          <a:lstStyle/>
          <a:p>
            <a:pPr algn="ctr">
              <a:lnSpc>
                <a:spcPct val="150000"/>
              </a:lnSpc>
              <a:spcBef>
                <a:spcPts val="0"/>
              </a:spcBef>
              <a:buNone/>
            </a:pPr>
            <a:r>
              <a:rPr lang="en-US" sz="1800"/>
              <a:t>Graph Laplacian</a:t>
            </a:r>
          </a:p>
        </p:txBody>
      </p:sp>
      <p:sp>
        <p:nvSpPr>
          <p:cNvPr id="116" name="Shape 116"/>
          <p:cNvSpPr txBox="1"/>
          <p:nvPr/>
        </p:nvSpPr>
        <p:spPr>
          <a:xfrm>
            <a:off x="4495800" y="5815975"/>
            <a:ext cx="4267199" cy="533399"/>
          </a:xfrm>
          <a:prstGeom prst="rect">
            <a:avLst/>
          </a:prstGeom>
          <a:noFill/>
          <a:ln>
            <a:noFill/>
          </a:ln>
        </p:spPr>
        <p:txBody>
          <a:bodyPr lIns="91425" tIns="91425" rIns="91425" bIns="91425" anchor="t" anchorCtr="0">
            <a:noAutofit/>
          </a:bodyPr>
          <a:lstStyle/>
          <a:p>
            <a:pPr>
              <a:spcBef>
                <a:spcPts val="0"/>
              </a:spcBef>
              <a:buNone/>
            </a:pPr>
            <a:r>
              <a:rPr lang="en-US" sz="1800"/>
              <a:t>GPS in dimension 1, 2 and 3</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a:stretch/>
        </p:blipFill>
        <p:spPr>
          <a:xfrm>
            <a:off x="685800" y="2852713"/>
            <a:ext cx="1447800" cy="2550353"/>
          </a:xfrm>
          <a:prstGeom prst="rect">
            <a:avLst/>
          </a:prstGeom>
          <a:noFill/>
          <a:ln>
            <a:noFill/>
          </a:ln>
        </p:spPr>
      </p:pic>
      <p:sp>
        <p:nvSpPr>
          <p:cNvPr id="123" name="Shape 123"/>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Computing Correspondences</a:t>
            </a:r>
          </a:p>
        </p:txBody>
      </p:sp>
      <p:sp>
        <p:nvSpPr>
          <p:cNvPr id="124" name="Shape 124"/>
          <p:cNvSpPr txBox="1">
            <a:spLocks noGrp="1"/>
          </p:cNvSpPr>
          <p:nvPr>
            <p:ph type="body" idx="1"/>
          </p:nvPr>
        </p:nvSpPr>
        <p:spPr>
          <a:xfrm>
            <a:off x="304800" y="1600200"/>
            <a:ext cx="8610599" cy="9144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GPS is invariant under isometric deformation</a:t>
            </a:r>
          </a:p>
          <a:p>
            <a:pPr marL="342900" marR="0" lvl="0" indent="-342900" algn="l" rtl="0">
              <a:spcBef>
                <a:spcPts val="60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We choose only the first three eigenfunctions</a:t>
            </a:r>
          </a:p>
        </p:txBody>
      </p:sp>
      <p:pic>
        <p:nvPicPr>
          <p:cNvPr id="125" name="Shape 125"/>
          <p:cNvPicPr preferRelativeResize="0"/>
          <p:nvPr/>
        </p:nvPicPr>
        <p:blipFill rotWithShape="1">
          <a:blip r:embed="rId4">
            <a:alphaModFix/>
          </a:blip>
          <a:srcRect/>
          <a:stretch/>
        </p:blipFill>
        <p:spPr>
          <a:xfrm>
            <a:off x="7054289" y="2874014"/>
            <a:ext cx="1600199" cy="2746195"/>
          </a:xfrm>
          <a:prstGeom prst="rect">
            <a:avLst/>
          </a:prstGeom>
          <a:noFill/>
          <a:ln>
            <a:noFill/>
          </a:ln>
        </p:spPr>
      </p:pic>
      <p:pic>
        <p:nvPicPr>
          <p:cNvPr id="126" name="Shape 126"/>
          <p:cNvPicPr preferRelativeResize="0"/>
          <p:nvPr/>
        </p:nvPicPr>
        <p:blipFill rotWithShape="1">
          <a:blip r:embed="rId5">
            <a:alphaModFix/>
          </a:blip>
          <a:srcRect/>
          <a:stretch/>
        </p:blipFill>
        <p:spPr>
          <a:xfrm>
            <a:off x="3048000" y="3631166"/>
            <a:ext cx="3308799" cy="2573783"/>
          </a:xfrm>
          <a:prstGeom prst="rect">
            <a:avLst/>
          </a:prstGeom>
          <a:noFill/>
          <a:ln>
            <a:noFill/>
          </a:ln>
        </p:spPr>
      </p:pic>
      <p:sp>
        <p:nvSpPr>
          <p:cNvPr id="127" name="Shape 127"/>
          <p:cNvSpPr/>
          <p:nvPr/>
        </p:nvSpPr>
        <p:spPr>
          <a:xfrm rot="1288847">
            <a:off x="2340752" y="3879037"/>
            <a:ext cx="978408" cy="484632"/>
          </a:xfrm>
          <a:prstGeom prst="rightArrow">
            <a:avLst>
              <a:gd name="adj1" fmla="val 50000"/>
              <a:gd name="adj2" fmla="val 50000"/>
            </a:avLst>
          </a:prstGeom>
          <a:gradFill>
            <a:gsLst>
              <a:gs pos="0">
                <a:srgbClr val="6F6F6F"/>
              </a:gs>
              <a:gs pos="80000">
                <a:srgbClr val="929292"/>
              </a:gs>
              <a:gs pos="100000">
                <a:srgbClr val="929292"/>
              </a:gs>
            </a:gsLst>
            <a:lin ang="16200000" scaled="0"/>
          </a:gradFill>
          <a:ln w="9525" cap="flat">
            <a:solidFill>
              <a:srgbClr val="939393"/>
            </a:solidFill>
            <a:prstDash val="solid"/>
            <a:round/>
            <a:headEnd type="none" w="med" len="med"/>
            <a:tailEnd type="none" w="med" len="med"/>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Tahoma"/>
              <a:buNone/>
            </a:pPr>
            <a:endParaRPr sz="1800" b="0" i="0" u="none" strike="noStrike" cap="none" baseline="0">
              <a:solidFill>
                <a:schemeClr val="lt1"/>
              </a:solidFill>
              <a:latin typeface="Tahoma"/>
              <a:ea typeface="Tahoma"/>
              <a:cs typeface="Tahoma"/>
              <a:sym typeface="Tahoma"/>
            </a:endParaRPr>
          </a:p>
        </p:txBody>
      </p:sp>
      <p:sp>
        <p:nvSpPr>
          <p:cNvPr id="128" name="Shape 128"/>
          <p:cNvSpPr/>
          <p:nvPr/>
        </p:nvSpPr>
        <p:spPr>
          <a:xfrm rot="9571899">
            <a:off x="5997449" y="3885574"/>
            <a:ext cx="978408" cy="484631"/>
          </a:xfrm>
          <a:prstGeom prst="rightArrow">
            <a:avLst>
              <a:gd name="adj1" fmla="val 50000"/>
              <a:gd name="adj2" fmla="val 50000"/>
            </a:avLst>
          </a:prstGeom>
          <a:gradFill>
            <a:gsLst>
              <a:gs pos="0">
                <a:srgbClr val="6F6F6F"/>
              </a:gs>
              <a:gs pos="80000">
                <a:srgbClr val="929292"/>
              </a:gs>
              <a:gs pos="100000">
                <a:srgbClr val="929292"/>
              </a:gs>
            </a:gsLst>
            <a:lin ang="16200000" scaled="0"/>
          </a:gradFill>
          <a:ln w="9525" cap="flat">
            <a:solidFill>
              <a:srgbClr val="939393"/>
            </a:solidFill>
            <a:prstDash val="solid"/>
            <a:round/>
            <a:headEnd type="none" w="med" len="med"/>
            <a:tailEnd type="none" w="med" len="med"/>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Tahoma"/>
              <a:buNone/>
            </a:pPr>
            <a:endParaRPr sz="18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Computing Correspondences</a:t>
            </a:r>
          </a:p>
        </p:txBody>
      </p:sp>
      <p:sp>
        <p:nvSpPr>
          <p:cNvPr id="135" name="Shape 135"/>
          <p:cNvSpPr txBox="1">
            <a:spLocks noGrp="1"/>
          </p:cNvSpPr>
          <p:nvPr>
            <p:ph type="body" idx="1"/>
          </p:nvPr>
        </p:nvSpPr>
        <p:spPr>
          <a:xfrm>
            <a:off x="4724398" y="1447800"/>
            <a:ext cx="4232851" cy="180358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Correspondences are expanded from 5 extremums of aligned GPS embeddings</a:t>
            </a:r>
          </a:p>
        </p:txBody>
      </p:sp>
      <p:pic>
        <p:nvPicPr>
          <p:cNvPr id="136" name="Shape 136"/>
          <p:cNvPicPr preferRelativeResize="0"/>
          <p:nvPr/>
        </p:nvPicPr>
        <p:blipFill rotWithShape="1">
          <a:blip r:embed="rId3">
            <a:alphaModFix/>
          </a:blip>
          <a:srcRect/>
          <a:stretch/>
        </p:blipFill>
        <p:spPr>
          <a:xfrm>
            <a:off x="228600" y="1447800"/>
            <a:ext cx="4648199" cy="2541000"/>
          </a:xfrm>
          <a:prstGeom prst="rect">
            <a:avLst/>
          </a:prstGeom>
          <a:noFill/>
          <a:ln>
            <a:noFill/>
          </a:ln>
        </p:spPr>
      </p:pic>
      <p:pic>
        <p:nvPicPr>
          <p:cNvPr id="137" name="Shape 137"/>
          <p:cNvPicPr preferRelativeResize="0"/>
          <p:nvPr/>
        </p:nvPicPr>
        <p:blipFill rotWithShape="1">
          <a:blip r:embed="rId4">
            <a:alphaModFix/>
          </a:blip>
          <a:srcRect/>
          <a:stretch/>
        </p:blipFill>
        <p:spPr>
          <a:xfrm>
            <a:off x="4419600" y="3551100"/>
            <a:ext cx="4537500" cy="2758199"/>
          </a:xfrm>
          <a:prstGeom prst="rect">
            <a:avLst/>
          </a:prstGeom>
          <a:noFill/>
          <a:ln>
            <a:noFill/>
          </a:ln>
        </p:spPr>
      </p:pic>
      <p:sp>
        <p:nvSpPr>
          <p:cNvPr id="138" name="Shape 138"/>
          <p:cNvSpPr/>
          <p:nvPr/>
        </p:nvSpPr>
        <p:spPr>
          <a:xfrm rot="5400000">
            <a:off x="2446218" y="3678118"/>
            <a:ext cx="1279762" cy="1904999"/>
          </a:xfrm>
          <a:prstGeom prst="bentUpArrow">
            <a:avLst>
              <a:gd name="adj1" fmla="val 13333"/>
              <a:gd name="adj2" fmla="val 16667"/>
              <a:gd name="adj3" fmla="val 25833"/>
            </a:avLst>
          </a:prstGeom>
          <a:gradFill>
            <a:gsLst>
              <a:gs pos="0">
                <a:srgbClr val="6F6F6F"/>
              </a:gs>
              <a:gs pos="80000">
                <a:srgbClr val="929292"/>
              </a:gs>
              <a:gs pos="100000">
                <a:srgbClr val="929292"/>
              </a:gs>
            </a:gsLst>
            <a:lin ang="16200000" scaled="0"/>
          </a:gradFill>
          <a:ln w="9525" cap="flat">
            <a:solidFill>
              <a:srgbClr val="939393"/>
            </a:solidFill>
            <a:prstDash val="solid"/>
            <a:round/>
            <a:headEnd type="none" w="med" len="med"/>
            <a:tailEnd type="none" w="med" len="med"/>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Font typeface="Tahoma"/>
              <a:buNone/>
            </a:pPr>
            <a:endParaRPr sz="1800" b="0" i="0" u="none" strike="noStrike" cap="none" baseline="0">
              <a:solidFill>
                <a:schemeClr val="lt1"/>
              </a:solidFill>
              <a:latin typeface="Tahoma"/>
              <a:ea typeface="Tahoma"/>
              <a:cs typeface="Tahoma"/>
              <a:sym typeface="Tahom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par>
                                <p:cTn id="8" presetID="10" presetClass="entr" presetSubtype="0" fill="hold"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fade">
                                      <p:cBhvr>
                                        <p:cTn id="10"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28600" y="117475"/>
            <a:ext cx="8686800"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4400" b="0" i="0" u="none" strike="noStrike" cap="none" baseline="0">
                <a:solidFill>
                  <a:schemeClr val="dk2"/>
                </a:solidFill>
                <a:latin typeface="Arial"/>
                <a:ea typeface="Arial"/>
                <a:cs typeface="Arial"/>
                <a:sym typeface="Arial"/>
              </a:rPr>
              <a:t>Posing Template Mesh</a:t>
            </a:r>
          </a:p>
        </p:txBody>
      </p:sp>
      <p:sp>
        <p:nvSpPr>
          <p:cNvPr id="145" name="Shape 145"/>
          <p:cNvSpPr txBox="1">
            <a:spLocks noGrp="1"/>
          </p:cNvSpPr>
          <p:nvPr>
            <p:ph type="body" idx="1"/>
          </p:nvPr>
        </p:nvSpPr>
        <p:spPr>
          <a:xfrm>
            <a:off x="304800" y="1600200"/>
            <a:ext cx="8610599"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folHlink"/>
              </a:buClr>
              <a:buSzPct val="100000"/>
              <a:buFont typeface="Arial"/>
              <a:buChar char="•"/>
            </a:pPr>
            <a:r>
              <a:rPr lang="en-US" sz="3000" b="0" i="0" u="none" strike="noStrike" cap="none" baseline="0">
                <a:solidFill>
                  <a:schemeClr val="dk2"/>
                </a:solidFill>
                <a:latin typeface="Arial"/>
                <a:ea typeface="Arial"/>
                <a:cs typeface="Arial"/>
                <a:sym typeface="Arial"/>
              </a:rPr>
              <a:t>Formulated as an energy minimization problem:</a:t>
            </a:r>
          </a:p>
          <a:p>
            <a:pPr marL="342900" marR="0" lvl="0" indent="-152400" algn="l" rtl="0">
              <a:spcBef>
                <a:spcPts val="600"/>
              </a:spcBef>
              <a:spcAft>
                <a:spcPts val="0"/>
              </a:spcAft>
              <a:buClr>
                <a:schemeClr val="folHlink"/>
              </a:buClr>
              <a:buFont typeface="Arial"/>
              <a:buNone/>
            </a:pPr>
            <a:endParaRPr sz="3000">
              <a:solidFill>
                <a:schemeClr val="dk2"/>
              </a:solidFill>
            </a:endParaRPr>
          </a:p>
          <a:p>
            <a:pPr marL="914400" marR="0" lvl="1" indent="-381000" algn="l" rtl="0">
              <a:lnSpc>
                <a:spcPct val="115000"/>
              </a:lnSpc>
              <a:spcBef>
                <a:spcPts val="600"/>
              </a:spcBef>
              <a:spcAft>
                <a:spcPts val="0"/>
              </a:spcAft>
              <a:buClr>
                <a:schemeClr val="accent1"/>
              </a:buClr>
              <a:buSzPct val="100000"/>
              <a:buFont typeface="Arial"/>
              <a:buChar char="•"/>
            </a:pPr>
            <a:r>
              <a:rPr lang="en-US" sz="2400">
                <a:solidFill>
                  <a:schemeClr val="dk2"/>
                </a:solidFill>
              </a:rPr>
              <a:t>           is the internal energy of template mesh</a:t>
            </a:r>
          </a:p>
          <a:p>
            <a:pPr marL="914400" marR="0" lvl="1" indent="-381000" algn="l" rtl="0">
              <a:lnSpc>
                <a:spcPct val="115000"/>
              </a:lnSpc>
              <a:spcBef>
                <a:spcPts val="600"/>
              </a:spcBef>
              <a:spcAft>
                <a:spcPts val="0"/>
              </a:spcAft>
              <a:buClr>
                <a:srgbClr val="00E4A8"/>
              </a:buClr>
              <a:buSzPct val="100000"/>
              <a:buFont typeface="Arial"/>
              <a:buChar char="○"/>
            </a:pPr>
            <a:r>
              <a:rPr lang="en-US" sz="2400">
                <a:solidFill>
                  <a:schemeClr val="dk2"/>
                </a:solidFill>
              </a:rPr>
              <a:t>         measures difference between template and the point cloud</a:t>
            </a:r>
          </a:p>
          <a:p>
            <a:pPr marR="0" lvl="1" algn="l" rtl="0">
              <a:spcBef>
                <a:spcPts val="600"/>
              </a:spcBef>
              <a:spcAft>
                <a:spcPts val="0"/>
              </a:spcAft>
              <a:buClr>
                <a:srgbClr val="00E4A8"/>
              </a:buClr>
              <a:buSzPct val="100000"/>
              <a:buFont typeface="Arial"/>
              <a:buChar char="•"/>
            </a:pPr>
            <a:r>
              <a:rPr lang="en-US" sz="2400" b="0" i="0" u="none" strike="noStrike" cap="none" baseline="0">
                <a:solidFill>
                  <a:schemeClr val="dk2"/>
                </a:solidFill>
                <a:latin typeface="Arial"/>
                <a:ea typeface="Arial"/>
                <a:cs typeface="Arial"/>
                <a:sym typeface="Arial"/>
              </a:rPr>
              <a:t>Solved by </a:t>
            </a:r>
            <a:r>
              <a:rPr lang="en-US" sz="2400">
                <a:solidFill>
                  <a:schemeClr val="dk2"/>
                </a:solidFill>
              </a:rPr>
              <a:t>I</a:t>
            </a:r>
            <a:r>
              <a:rPr lang="en-US" sz="2400" b="0" i="0" u="none" strike="noStrike" cap="none" baseline="0">
                <a:solidFill>
                  <a:schemeClr val="dk2"/>
                </a:solidFill>
                <a:latin typeface="Arial"/>
                <a:ea typeface="Arial"/>
                <a:cs typeface="Arial"/>
                <a:sym typeface="Arial"/>
              </a:rPr>
              <a:t>nvertible FEM [Irving et al. 2004]</a:t>
            </a:r>
          </a:p>
        </p:txBody>
      </p:sp>
      <p:pic>
        <p:nvPicPr>
          <p:cNvPr id="146" name="Shape 146"/>
          <p:cNvPicPr preferRelativeResize="0"/>
          <p:nvPr/>
        </p:nvPicPr>
        <p:blipFill rotWithShape="1">
          <a:blip r:embed="rId3">
            <a:alphaModFix/>
          </a:blip>
          <a:srcRect/>
          <a:stretch/>
        </p:blipFill>
        <p:spPr>
          <a:xfrm>
            <a:off x="3124200" y="2209800"/>
            <a:ext cx="3505200" cy="456356"/>
          </a:xfrm>
          <a:prstGeom prst="rect">
            <a:avLst/>
          </a:prstGeom>
          <a:noFill/>
          <a:ln>
            <a:noFill/>
          </a:ln>
        </p:spPr>
      </p:pic>
      <p:pic>
        <p:nvPicPr>
          <p:cNvPr id="147" name="Shape 147"/>
          <p:cNvPicPr preferRelativeResize="0"/>
          <p:nvPr/>
        </p:nvPicPr>
        <p:blipFill rotWithShape="1">
          <a:blip r:embed="rId3">
            <a:alphaModFix/>
          </a:blip>
          <a:srcRect l="36305" r="34946"/>
          <a:stretch/>
        </p:blipFill>
        <p:spPr>
          <a:xfrm>
            <a:off x="1099075" y="2666150"/>
            <a:ext cx="1007700" cy="456299"/>
          </a:xfrm>
          <a:prstGeom prst="rect">
            <a:avLst/>
          </a:prstGeom>
          <a:noFill/>
          <a:ln>
            <a:noFill/>
          </a:ln>
        </p:spPr>
      </p:pic>
      <p:pic>
        <p:nvPicPr>
          <p:cNvPr id="148" name="Shape 148"/>
          <p:cNvPicPr preferRelativeResize="0"/>
          <p:nvPr/>
        </p:nvPicPr>
        <p:blipFill rotWithShape="1">
          <a:blip r:embed="rId3">
            <a:alphaModFix/>
          </a:blip>
          <a:srcRect l="76496"/>
          <a:stretch/>
        </p:blipFill>
        <p:spPr>
          <a:xfrm>
            <a:off x="1175275" y="3073550"/>
            <a:ext cx="823799" cy="4562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jyamiti">
  <a:themeElements>
    <a:clrScheme name="jyamit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On-screen Show (4:3)</PresentationFormat>
  <Paragraphs>105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jyamiti</vt:lpstr>
      <vt:lpstr>Automatic Posing of a Meshed Human Model Using Point Clouds</vt:lpstr>
      <vt:lpstr>Problem Statement</vt:lpstr>
      <vt:lpstr>Related Work</vt:lpstr>
      <vt:lpstr>Our Method: Outline</vt:lpstr>
      <vt:lpstr>Computing Correspondences</vt:lpstr>
      <vt:lpstr>Computing Correspondences</vt:lpstr>
      <vt:lpstr>Computing Correspondences</vt:lpstr>
      <vt:lpstr>Computing Correspondences</vt:lpstr>
      <vt:lpstr>Posing Template Mesh</vt:lpstr>
      <vt:lpstr>Posing Template Mesh</vt:lpstr>
      <vt:lpstr>Posing Template Mesh</vt:lpstr>
      <vt:lpstr>Results</vt:lpstr>
      <vt:lpstr>Results</vt:lpstr>
      <vt:lpstr>Results</vt:lpstr>
      <vt:lpstr>Results</vt:lpstr>
      <vt:lpstr>Results</vt:lpstr>
      <vt:lpstr>Supplementary Video</vt:lpstr>
      <vt:lpstr>Discussion</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Automatic Posing of a Meshed Human Model Using Point Clouds</dc:title>
  <dc:creator>DEY, TAMAL</dc:creator>
  <cp:lastModifiedBy>tamaldey</cp:lastModifiedBy>
  <cp:revision>1</cp:revision>
  <dcterms:modified xsi:type="dcterms:W3CDTF">2015-01-30T20:23:51Z</dcterms:modified>
</cp:coreProperties>
</file>